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6"/>
  </p:notesMasterIdLst>
  <p:handoutMasterIdLst>
    <p:handoutMasterId r:id="rId17"/>
  </p:handoutMasterIdLst>
  <p:sldIdLst>
    <p:sldId id="364" r:id="rId5"/>
    <p:sldId id="357" r:id="rId6"/>
    <p:sldId id="333" r:id="rId7"/>
    <p:sldId id="370" r:id="rId8"/>
    <p:sldId id="375" r:id="rId9"/>
    <p:sldId id="376" r:id="rId10"/>
    <p:sldId id="366" r:id="rId11"/>
    <p:sldId id="373" r:id="rId12"/>
    <p:sldId id="377" r:id="rId13"/>
    <p:sldId id="369" r:id="rId14"/>
    <p:sldId id="359" r:id="rId15"/>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86">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C3E"/>
    <a:srgbClr val="F37022"/>
    <a:srgbClr val="3F5877"/>
    <a:srgbClr val="EE5A1B"/>
    <a:srgbClr val="ED591A"/>
    <a:srgbClr val="ED5A1B"/>
    <a:srgbClr val="2E3D54"/>
    <a:srgbClr val="888888"/>
    <a:srgbClr val="304463"/>
    <a:srgbClr val="EE3A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96" autoAdjust="0"/>
    <p:restoredTop sz="76372" autoAdjust="0"/>
  </p:normalViewPr>
  <p:slideViewPr>
    <p:cSldViewPr snapToGrid="0" snapToObjects="1">
      <p:cViewPr varScale="1">
        <p:scale>
          <a:sx n="72" d="100"/>
          <a:sy n="72" d="100"/>
        </p:scale>
        <p:origin x="2024" y="192"/>
      </p:cViewPr>
      <p:guideLst>
        <p:guide orient="horz" pos="1786"/>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71" d="100"/>
          <a:sy n="71" d="100"/>
        </p:scale>
        <p:origin x="354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2AAFB5F5-8B21-4AC1-886D-D9EE0092E731}" type="datetimeFigureOut">
              <a:rPr lang="en-US" smtClean="0"/>
              <a:t>2/20/18</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CC5F6137-9EC4-4E78-8B37-70B7DE2443FD}" type="slidenum">
              <a:rPr lang="en-US" smtClean="0"/>
              <a:t>‹#›</a:t>
            </a:fld>
            <a:endParaRPr lang="en-US"/>
          </a:p>
        </p:txBody>
      </p:sp>
    </p:spTree>
    <p:extLst>
      <p:ext uri="{BB962C8B-B14F-4D97-AF65-F5344CB8AC3E}">
        <p14:creationId xmlns:p14="http://schemas.microsoft.com/office/powerpoint/2010/main" val="3656510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6FFFAE9D-F9F6-F54B-9D47-15871790DDBF}" type="datetimeFigureOut">
              <a:rPr lang="en-US" smtClean="0"/>
              <a:t>2/20/18</a:t>
            </a:fld>
            <a:endParaRPr lang="en-US" dirty="0"/>
          </a:p>
        </p:txBody>
      </p:sp>
      <p:sp>
        <p:nvSpPr>
          <p:cNvPr id="4" name="Slide Image Placeholder 3"/>
          <p:cNvSpPr>
            <a:spLocks noGrp="1" noRot="1" noChangeAspect="1"/>
          </p:cNvSpPr>
          <p:nvPr>
            <p:ph type="sldImg" idx="2"/>
          </p:nvPr>
        </p:nvSpPr>
        <p:spPr>
          <a:xfrm>
            <a:off x="1431924" y="665481"/>
            <a:ext cx="4213225"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7" y="4057752"/>
            <a:ext cx="5661660" cy="4655942"/>
          </a:xfrm>
          <a:prstGeom prst="rect">
            <a:avLst/>
          </a:prstGeom>
        </p:spPr>
        <p:txBody>
          <a:bodyPr vert="horz" lIns="93936" tIns="46968" rIns="93936" bIns="4696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DDA8D97D-4592-674B-833C-927F049D6D7F}" type="slidenum">
              <a:rPr lang="en-US" smtClean="0"/>
              <a:t>‹#›</a:t>
            </a:fld>
            <a:endParaRPr lang="en-US" dirty="0"/>
          </a:p>
        </p:txBody>
      </p:sp>
    </p:spTree>
    <p:extLst>
      <p:ext uri="{BB962C8B-B14F-4D97-AF65-F5344CB8AC3E}">
        <p14:creationId xmlns:p14="http://schemas.microsoft.com/office/powerpoint/2010/main" val="92914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Georgia" panose="02040502050405020303" pitchFamily="18" charset="0"/>
                <a:cs typeface="Arial" panose="020B0604020202020204" pitchFamily="34" charset="0"/>
              </a:rPr>
              <a:t>Facilitator Notes:</a:t>
            </a:r>
          </a:p>
          <a:p>
            <a:endParaRPr lang="en-US" sz="1200" dirty="0">
              <a:latin typeface="Georgia" panose="02040502050405020303" pitchFamily="18" charset="0"/>
              <a:cs typeface="Arial" panose="020B0604020202020204" pitchFamily="34" charset="0"/>
            </a:endParaRPr>
          </a:p>
          <a:p>
            <a:pPr marL="171450" lvl="0" indent="-171450">
              <a:buFont typeface="Arial" charset="0"/>
              <a:buChar char="•"/>
            </a:pPr>
            <a:r>
              <a:rPr lang="en-US" sz="1200" kern="1200" dirty="0">
                <a:solidFill>
                  <a:schemeClr val="tx1"/>
                </a:solidFill>
                <a:effectLst/>
                <a:latin typeface="Georgia" panose="02040502050405020303" pitchFamily="18" charset="0"/>
                <a:ea typeface="+mn-ea"/>
                <a:cs typeface="+mn-cs"/>
              </a:rPr>
              <a:t>SPARK is a </a:t>
            </a:r>
            <a:r>
              <a:rPr lang="en-US" sz="1200" i="1" kern="1200" dirty="0">
                <a:solidFill>
                  <a:schemeClr val="tx1"/>
                </a:solidFill>
                <a:effectLst/>
                <a:latin typeface="Georgia" panose="02040502050405020303" pitchFamily="18" charset="0"/>
                <a:ea typeface="+mn-ea"/>
                <a:cs typeface="+mn-cs"/>
              </a:rPr>
              <a:t>New York Times </a:t>
            </a:r>
            <a:r>
              <a:rPr lang="en-US" sz="1200" kern="1200" dirty="0">
                <a:solidFill>
                  <a:schemeClr val="tx1"/>
                </a:solidFill>
                <a:effectLst/>
                <a:latin typeface="Georgia" panose="02040502050405020303" pitchFamily="18" charset="0"/>
                <a:ea typeface="+mn-ea"/>
                <a:cs typeface="+mn-cs"/>
              </a:rPr>
              <a:t>best selling book that outlines leadership behaviors which allow us to be more influential and inspirational in our roles.</a:t>
            </a:r>
          </a:p>
          <a:p>
            <a:pPr marL="171450" lvl="0" indent="-171450">
              <a:buFont typeface="Arial" charset="0"/>
              <a:buChar char="•"/>
            </a:pPr>
            <a:r>
              <a:rPr lang="en-US" sz="1200" kern="1200" dirty="0">
                <a:solidFill>
                  <a:schemeClr val="tx1"/>
                </a:solidFill>
                <a:effectLst/>
                <a:latin typeface="Georgia" panose="02040502050405020303" pitchFamily="18" charset="0"/>
                <a:ea typeface="+mn-ea"/>
                <a:cs typeface="+mn-cs"/>
              </a:rPr>
              <a:t>The authors — Angie Morgan, Courtney Lynch, and Sean Lynch — all served in the US Armed Forces, which is where they all learned that leadership is not about positional authority. Leadership is about behavior. Anyone, at any level, can be a leader. They define leadership as “influencing outcomes and inspiring others.”</a:t>
            </a:r>
          </a:p>
          <a:p>
            <a:pPr marL="171450" lvl="0" indent="-171450">
              <a:buFont typeface="Arial" charset="0"/>
              <a:buChar char="•"/>
            </a:pPr>
            <a:r>
              <a:rPr lang="en-US" sz="1200" kern="1200" dirty="0">
                <a:solidFill>
                  <a:schemeClr val="tx1"/>
                </a:solidFill>
                <a:effectLst/>
                <a:latin typeface="Georgia" panose="02040502050405020303" pitchFamily="18" charset="0"/>
                <a:ea typeface="+mn-ea"/>
                <a:cs typeface="+mn-cs"/>
              </a:rPr>
              <a:t>The book begins by introducing the SPARK concept. Sparks are the doers and thinkers who envision a better future and work their way towards it. </a:t>
            </a:r>
            <a:r>
              <a:rPr lang="en-US" sz="1200" i="1" kern="1200" dirty="0">
                <a:solidFill>
                  <a:schemeClr val="tx1"/>
                </a:solidFill>
                <a:effectLst/>
                <a:latin typeface="Georgia" panose="02040502050405020303" pitchFamily="18" charset="0"/>
                <a:ea typeface="+mn-ea"/>
                <a:cs typeface="+mn-cs"/>
              </a:rPr>
              <a:t>(</a:t>
            </a:r>
            <a:r>
              <a:rPr lang="en-US" sz="1200" b="1" i="1" kern="1200" dirty="0">
                <a:solidFill>
                  <a:schemeClr val="tx1"/>
                </a:solidFill>
                <a:effectLst/>
                <a:latin typeface="Georgia" panose="02040502050405020303" pitchFamily="18" charset="0"/>
                <a:ea typeface="+mn-ea"/>
                <a:cs typeface="+mn-cs"/>
              </a:rPr>
              <a:t>Facilitator: </a:t>
            </a:r>
            <a:r>
              <a:rPr lang="en-US" sz="1200" i="1" kern="1200" dirty="0">
                <a:solidFill>
                  <a:schemeClr val="tx1"/>
                </a:solidFill>
                <a:effectLst/>
                <a:latin typeface="Georgia" panose="02040502050405020303" pitchFamily="18" charset="0"/>
                <a:ea typeface="+mn-ea"/>
                <a:cs typeface="+mn-cs"/>
              </a:rPr>
              <a:t>give some examples of what this looks like in your environment. It could be the sales rep who redefines the sales process, the production manager who rethinks the work flow, or even the receptionist who goes above and beyond to ensure a positive client experience.)</a:t>
            </a:r>
          </a:p>
          <a:p>
            <a:pPr marL="171450" lvl="0" indent="-171450">
              <a:buFont typeface="Arial" charset="0"/>
              <a:buChar char="•"/>
            </a:pPr>
            <a:r>
              <a:rPr lang="en-US" sz="1200" kern="1200" dirty="0">
                <a:solidFill>
                  <a:schemeClr val="tx1"/>
                </a:solidFill>
                <a:effectLst/>
                <a:latin typeface="Georgia" panose="02040502050405020303" pitchFamily="18" charset="0"/>
                <a:ea typeface="+mn-ea"/>
                <a:cs typeface="+mn-cs"/>
              </a:rPr>
              <a:t>We all can be Sparks. When we begin to see ourselves as part of the solutions we seek, our world changes — we feel more in control, less at the mercy of life’s circumstances, and capable of achieving the “more” we seek in life; whether that’s more responsibility, more opportunity, or even more balance between all the roles we fill.</a:t>
            </a:r>
          </a:p>
          <a:p>
            <a:pPr marL="171450" indent="-171450">
              <a:buFont typeface="Arial" charset="0"/>
              <a:buChar char="•"/>
            </a:pPr>
            <a:r>
              <a:rPr lang="en-US" sz="1200" kern="1200" dirty="0">
                <a:solidFill>
                  <a:schemeClr val="tx1"/>
                </a:solidFill>
                <a:effectLst/>
                <a:latin typeface="Georgia" panose="02040502050405020303" pitchFamily="18" charset="0"/>
                <a:ea typeface="+mn-ea"/>
                <a:cs typeface="+mn-cs"/>
              </a:rPr>
              <a:t>To be a Spark you need to demonstrate all 7 traits the authors outline. Today we’re going to define one:</a:t>
            </a:r>
            <a:r>
              <a:rPr lang="en-US" sz="1200" baseline="0" dirty="0">
                <a:solidFill>
                  <a:schemeClr val="tx1"/>
                </a:solidFill>
                <a:latin typeface="Georgia" panose="02040502050405020303" pitchFamily="18" charset="0"/>
                <a:cs typeface="Arial" panose="020B0604020202020204" pitchFamily="34" charset="0"/>
              </a:rPr>
              <a:t> Consistency.</a:t>
            </a:r>
            <a:endParaRPr lang="en-US" sz="1200" dirty="0">
              <a:solidFill>
                <a:schemeClr val="tx1"/>
              </a:solidFill>
              <a:latin typeface="Georgia" panose="02040502050405020303" pitchFamily="18" charset="0"/>
              <a:cs typeface="Arial" panose="020B0604020202020204" pitchFamily="34" charset="0"/>
            </a:endParaRPr>
          </a:p>
          <a:p>
            <a:pPr marL="171450" indent="-171450">
              <a:buFont typeface="Arial" charset="0"/>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DA8D97D-4592-674B-833C-927F049D6D7F}" type="slidenum">
              <a:rPr lang="en-US" smtClean="0"/>
              <a:t>1</a:t>
            </a:fld>
            <a:endParaRPr lang="en-US" dirty="0"/>
          </a:p>
        </p:txBody>
      </p:sp>
    </p:spTree>
    <p:extLst>
      <p:ext uri="{BB962C8B-B14F-4D97-AF65-F5344CB8AC3E}">
        <p14:creationId xmlns:p14="http://schemas.microsoft.com/office/powerpoint/2010/main" val="1886335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827088"/>
            <a:ext cx="4213225" cy="3160712"/>
          </a:xfrm>
        </p:spPr>
      </p:sp>
      <p:sp>
        <p:nvSpPr>
          <p:cNvPr id="3" name="Notes Placeholder 2"/>
          <p:cNvSpPr>
            <a:spLocks noGrp="1"/>
          </p:cNvSpPr>
          <p:nvPr>
            <p:ph type="body" idx="1"/>
          </p:nvPr>
        </p:nvSpPr>
        <p:spPr/>
        <p:txBody>
          <a:bodyPr/>
          <a:lstStyle/>
          <a:p>
            <a:r>
              <a:rPr lang="en-US" b="1" i="0" dirty="0">
                <a:latin typeface="Georgia" panose="02040502050405020303" pitchFamily="18" charset="0"/>
                <a:cs typeface="Arial" panose="020B0604020202020204" pitchFamily="34" charset="0"/>
              </a:rPr>
              <a:t>Facilitator Notes: </a:t>
            </a:r>
          </a:p>
          <a:p>
            <a:endParaRPr lang="en-US" b="1" dirty="0">
              <a:latin typeface="Georgia" panose="02040502050405020303" pitchFamily="18" charset="0"/>
              <a:cs typeface="Arial" panose="020B0604020202020204" pitchFamily="34" charset="0"/>
            </a:endParaRPr>
          </a:p>
          <a:p>
            <a:r>
              <a:rPr lang="en-US" i="1" dirty="0">
                <a:latin typeface="Georgia" panose="02040502050405020303" pitchFamily="18" charset="0"/>
                <a:cs typeface="Arial" panose="020B0604020202020204" pitchFamily="34" charset="0"/>
              </a:rPr>
              <a:t>There</a:t>
            </a:r>
            <a:r>
              <a:rPr lang="en-US" i="1" baseline="0" dirty="0">
                <a:latin typeface="Georgia" panose="02040502050405020303" pitchFamily="18" charset="0"/>
                <a:cs typeface="Arial" panose="020B0604020202020204" pitchFamily="34" charset="0"/>
              </a:rPr>
              <a:t> are two exercises that can go with this module — we recommend using one of the two in your session. The second can be used as an optional follow-up exercise.</a:t>
            </a:r>
          </a:p>
          <a:p>
            <a:endParaRPr lang="en-US" i="0" baseline="0" dirty="0">
              <a:latin typeface="Georgia" panose="02040502050405020303" pitchFamily="18" charset="0"/>
              <a:cs typeface="Arial" panose="020B0604020202020204" pitchFamily="34" charset="0"/>
            </a:endParaRPr>
          </a:p>
          <a:p>
            <a:pPr marL="171450" indent="-171450">
              <a:buFont typeface="Arial"/>
              <a:buChar char="•"/>
            </a:pPr>
            <a:r>
              <a:rPr lang="en-US" i="1" baseline="0" dirty="0">
                <a:latin typeface="Georgia" panose="02040502050405020303" pitchFamily="18" charset="0"/>
                <a:cs typeface="Arial" panose="020B0604020202020204" pitchFamily="34" charset="0"/>
              </a:rPr>
              <a:t>The Consistency Habit: This is an </a:t>
            </a:r>
            <a:r>
              <a:rPr lang="en-US" b="1" i="1" baseline="0" dirty="0">
                <a:latin typeface="Georgia" panose="02040502050405020303" pitchFamily="18" charset="0"/>
                <a:cs typeface="Arial" panose="020B0604020202020204" pitchFamily="34" charset="0"/>
              </a:rPr>
              <a:t>individual exercise </a:t>
            </a:r>
            <a:r>
              <a:rPr lang="en-US" i="1" baseline="0" dirty="0">
                <a:latin typeface="Georgia" panose="02040502050405020303" pitchFamily="18" charset="0"/>
                <a:cs typeface="Arial" panose="020B0604020202020204" pitchFamily="34" charset="0"/>
              </a:rPr>
              <a:t>where you ask people to reflect on their calendar, answer several questions, and identify two steps they can take to be more consistent. (Once everyone completes this exercise, you can hold a group discussion to see what activities the participants identified.)</a:t>
            </a:r>
          </a:p>
          <a:p>
            <a:pPr marL="171450" indent="-171450">
              <a:buFont typeface="Arial"/>
              <a:buChar char="•"/>
            </a:pPr>
            <a:r>
              <a:rPr lang="en-US" i="1" baseline="0" dirty="0">
                <a:latin typeface="Georgia" panose="02040502050405020303" pitchFamily="18" charset="0"/>
                <a:cs typeface="Arial" panose="020B0604020202020204" pitchFamily="34" charset="0"/>
              </a:rPr>
              <a:t>Time Management: This is an </a:t>
            </a:r>
            <a:r>
              <a:rPr lang="en-US" b="1" i="1" baseline="0" dirty="0">
                <a:latin typeface="Georgia" panose="02040502050405020303" pitchFamily="18" charset="0"/>
                <a:cs typeface="Arial" panose="020B0604020202020204" pitchFamily="34" charset="0"/>
              </a:rPr>
              <a:t>individual</a:t>
            </a:r>
            <a:r>
              <a:rPr lang="en-US" i="1" baseline="0" dirty="0">
                <a:latin typeface="Georgia" panose="02040502050405020303" pitchFamily="18" charset="0"/>
                <a:cs typeface="Arial" panose="020B0604020202020204" pitchFamily="34" charset="0"/>
              </a:rPr>
              <a:t> </a:t>
            </a:r>
            <a:r>
              <a:rPr lang="en-US" b="1" i="1" baseline="0" dirty="0">
                <a:latin typeface="Georgia" panose="02040502050405020303" pitchFamily="18" charset="0"/>
                <a:cs typeface="Arial" panose="020B0604020202020204" pitchFamily="34" charset="0"/>
              </a:rPr>
              <a:t>exercise </a:t>
            </a:r>
            <a:r>
              <a:rPr lang="en-US" i="1" baseline="0" dirty="0">
                <a:latin typeface="Georgia" panose="02040502050405020303" pitchFamily="18" charset="0"/>
                <a:cs typeface="Arial" panose="020B0604020202020204" pitchFamily="34" charset="0"/>
              </a:rPr>
              <a:t>where participants can reflect upon the time management guidance, and see what practices make the most sense for them to implement. This exercise, too, can be turned into a group discussion.</a:t>
            </a:r>
          </a:p>
          <a:p>
            <a:pPr marL="171450" indent="-171450">
              <a:buFont typeface="Arial"/>
              <a:buChar char="•"/>
            </a:pPr>
            <a:endParaRPr lang="en-US" b="0" i="1" baseline="0" dirty="0">
              <a:latin typeface="Georgia" panose="02040502050405020303" pitchFamily="18" charset="0"/>
              <a:cs typeface="Arial" panose="020B0604020202020204" pitchFamily="34" charset="0"/>
            </a:endParaRPr>
          </a:p>
          <a:p>
            <a:r>
              <a:rPr lang="en-US" b="0" i="1" baseline="0" dirty="0">
                <a:latin typeface="Georgia" panose="02040502050405020303" pitchFamily="18" charset="0"/>
                <a:cs typeface="Arial" panose="020B0604020202020204" pitchFamily="34" charset="0"/>
              </a:rPr>
              <a:t>Note: Both of these exercises may be found in the “Resource Library” on the SPARK Experience, under “Handouts” for Chapter 8: Demonstrate Consistency. </a:t>
            </a:r>
          </a:p>
        </p:txBody>
      </p:sp>
      <p:sp>
        <p:nvSpPr>
          <p:cNvPr id="4" name="Slide Number Placeholder 3"/>
          <p:cNvSpPr>
            <a:spLocks noGrp="1"/>
          </p:cNvSpPr>
          <p:nvPr>
            <p:ph type="sldNum" sz="quarter" idx="10"/>
          </p:nvPr>
        </p:nvSpPr>
        <p:spPr/>
        <p:txBody>
          <a:bodyPr/>
          <a:lstStyle/>
          <a:p>
            <a:fld id="{DDA8D97D-4592-674B-833C-927F049D6D7F}" type="slidenum">
              <a:rPr lang="en-US" smtClean="0"/>
              <a:t>10</a:t>
            </a:fld>
            <a:endParaRPr lang="en-US" dirty="0"/>
          </a:p>
        </p:txBody>
      </p:sp>
    </p:spTree>
    <p:extLst>
      <p:ext uri="{BB962C8B-B14F-4D97-AF65-F5344CB8AC3E}">
        <p14:creationId xmlns:p14="http://schemas.microsoft.com/office/powerpoint/2010/main" val="162901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827088"/>
            <a:ext cx="4213225" cy="3160712"/>
          </a:xfrm>
        </p:spPr>
      </p:sp>
      <p:sp>
        <p:nvSpPr>
          <p:cNvPr id="3" name="Notes Placeholder 2"/>
          <p:cNvSpPr>
            <a:spLocks noGrp="1"/>
          </p:cNvSpPr>
          <p:nvPr>
            <p:ph type="body" idx="1"/>
          </p:nvPr>
        </p:nvSpPr>
        <p:spPr/>
        <p:txBody>
          <a:bodyPr/>
          <a:lstStyle/>
          <a:p>
            <a:r>
              <a:rPr lang="en-US" b="1" dirty="0">
                <a:latin typeface="Georgia" panose="02040502050405020303" pitchFamily="18" charset="0"/>
                <a:cs typeface="Arial" panose="020B0604020202020204" pitchFamily="34" charset="0"/>
              </a:rPr>
              <a:t>Facilitator</a:t>
            </a:r>
            <a:r>
              <a:rPr lang="en-US" b="1" baseline="0" dirty="0">
                <a:latin typeface="Georgia" panose="02040502050405020303" pitchFamily="18" charset="0"/>
                <a:cs typeface="Arial" panose="020B0604020202020204" pitchFamily="34" charset="0"/>
              </a:rPr>
              <a:t> Notes:</a:t>
            </a:r>
          </a:p>
          <a:p>
            <a:endParaRPr lang="en-US" b="1" baseline="0" dirty="0">
              <a:latin typeface="Georgia" panose="02040502050405020303" pitchFamily="18" charset="0"/>
              <a:cs typeface="Arial" panose="020B0604020202020204" pitchFamily="34" charset="0"/>
            </a:endParaRPr>
          </a:p>
          <a:p>
            <a:r>
              <a:rPr lang="en-US" b="0" baseline="0" dirty="0">
                <a:latin typeface="Georgia" panose="02040502050405020303" pitchFamily="18" charset="0"/>
                <a:cs typeface="Arial" panose="020B0604020202020204" pitchFamily="34" charset="0"/>
              </a:rPr>
              <a:t>While you can never prevent the surprises and curveballs that life throws at you, you can manage yourself and your time, and doing this is critical to generating and maintaining consistency as well as keeping the commitments you make to yourself and to others. Consistency is the difference between a one-hit wonder and someone who has lasting success. </a:t>
            </a:r>
          </a:p>
          <a:p>
            <a:endParaRPr lang="en-US" dirty="0">
              <a:latin typeface="Georgia" panose="02040502050405020303" pitchFamily="18" charset="0"/>
              <a:cs typeface="Arial" panose="020B0604020202020204" pitchFamily="34" charset="0"/>
            </a:endParaRPr>
          </a:p>
          <a:p>
            <a:pPr marL="171450" indent="-171450">
              <a:buFont typeface="Arial"/>
              <a:buChar char="•"/>
            </a:pPr>
            <a:r>
              <a:rPr lang="en-US" dirty="0">
                <a:latin typeface="Georgia" panose="02040502050405020303" pitchFamily="18" charset="0"/>
                <a:cs typeface="Arial" panose="020B0604020202020204" pitchFamily="34" charset="0"/>
              </a:rPr>
              <a:t>I’d like to thank everyone for coming</a:t>
            </a:r>
            <a:r>
              <a:rPr lang="en-US" baseline="0" dirty="0">
                <a:latin typeface="Georgia" panose="02040502050405020303" pitchFamily="18" charset="0"/>
                <a:cs typeface="Arial" panose="020B0604020202020204" pitchFamily="34" charset="0"/>
              </a:rPr>
              <a:t> today to </a:t>
            </a:r>
            <a:r>
              <a:rPr lang="en-US" baseline="0">
                <a:latin typeface="Georgia" panose="02040502050405020303" pitchFamily="18" charset="0"/>
                <a:cs typeface="Arial" panose="020B0604020202020204" pitchFamily="34" charset="0"/>
              </a:rPr>
              <a:t>discuss Consistency</a:t>
            </a:r>
            <a:r>
              <a:rPr lang="en-US" baseline="0" dirty="0">
                <a:latin typeface="Georgia" panose="02040502050405020303" pitchFamily="18" charset="0"/>
                <a:cs typeface="Arial" panose="020B0604020202020204" pitchFamily="34" charset="0"/>
              </a:rPr>
              <a:t>.</a:t>
            </a:r>
          </a:p>
          <a:p>
            <a:pPr marL="171450" indent="-171450">
              <a:buFont typeface="Arial"/>
              <a:buChar char="•"/>
            </a:pPr>
            <a:r>
              <a:rPr lang="en-US" baseline="0" dirty="0">
                <a:latin typeface="Georgia" panose="02040502050405020303" pitchFamily="18" charset="0"/>
                <a:cs typeface="Arial" panose="020B0604020202020204" pitchFamily="34" charset="0"/>
              </a:rPr>
              <a:t>As a follow up, we’ll connect (date) to discuss (SPARK Topic)</a:t>
            </a:r>
          </a:p>
          <a:p>
            <a:pPr marL="171450" indent="-171450">
              <a:buFont typeface="Arial"/>
              <a:buChar char="•"/>
            </a:pPr>
            <a:r>
              <a:rPr lang="en-US" baseline="0" dirty="0">
                <a:latin typeface="Georgia" panose="02040502050405020303" pitchFamily="18" charset="0"/>
                <a:cs typeface="Arial" panose="020B0604020202020204" pitchFamily="34" charset="0"/>
              </a:rPr>
              <a:t>If you’d like to learn more about SPARK, or view additional learning materials, visit: </a:t>
            </a:r>
            <a:r>
              <a:rPr lang="en-US" baseline="0" dirty="0" err="1">
                <a:latin typeface="Georgia" panose="02040502050405020303" pitchFamily="18" charset="0"/>
                <a:cs typeface="Arial" panose="020B0604020202020204" pitchFamily="34" charset="0"/>
              </a:rPr>
              <a:t>www.sparkslead.us</a:t>
            </a:r>
            <a:endParaRPr lang="en-US" baseline="0" dirty="0">
              <a:latin typeface="Georgia" panose="02040502050405020303" pitchFamily="18"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DA8D97D-4592-674B-833C-927F049D6D7F}" type="slidenum">
              <a:rPr lang="en-US" smtClean="0"/>
              <a:t>11</a:t>
            </a:fld>
            <a:endParaRPr lang="en-US" dirty="0"/>
          </a:p>
        </p:txBody>
      </p:sp>
    </p:spTree>
    <p:extLst>
      <p:ext uri="{BB962C8B-B14F-4D97-AF65-F5344CB8AC3E}">
        <p14:creationId xmlns:p14="http://schemas.microsoft.com/office/powerpoint/2010/main" val="1840550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Georgia" panose="02040502050405020303" pitchFamily="18" charset="0"/>
              </a:rPr>
              <a:t>Facilitator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Georgia" panose="02040502050405020303" pitchFamily="18"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a:latin typeface="Georgia" panose="02040502050405020303" pitchFamily="18" charset="0"/>
              </a:rPr>
              <a:t>Before</a:t>
            </a:r>
            <a:r>
              <a:rPr lang="en-US" baseline="0" dirty="0">
                <a:latin typeface="Georgia" panose="02040502050405020303" pitchFamily="18" charset="0"/>
              </a:rPr>
              <a:t> we discuss consistency, I’d like to ask two questions. </a:t>
            </a:r>
            <a:r>
              <a:rPr lang="en-US" i="1" baseline="0" dirty="0">
                <a:latin typeface="Georgia" panose="02040502050405020303" pitchFamily="18" charset="0"/>
              </a:rPr>
              <a:t>(Review questions on the slide with your group.)</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latin typeface="Georgia" panose="02040502050405020303" pitchFamily="18" charset="0"/>
              </a:rPr>
              <a:t>Share some of your thoughts to the second question, which could include: consistency allows us to predict behavior, build trust, get into the head of the person we’re working with so we can begin to understand how they think — this helps us take initiative in their absence.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DA8D97D-4592-674B-833C-927F049D6D7F}" type="slidenum">
              <a:rPr lang="en-US" smtClean="0"/>
              <a:t>2</a:t>
            </a:fld>
            <a:endParaRPr lang="en-US" dirty="0"/>
          </a:p>
        </p:txBody>
      </p:sp>
    </p:spTree>
    <p:extLst>
      <p:ext uri="{BB962C8B-B14F-4D97-AF65-F5344CB8AC3E}">
        <p14:creationId xmlns:p14="http://schemas.microsoft.com/office/powerpoint/2010/main" val="2038456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827088"/>
            <a:ext cx="4213225" cy="3160712"/>
          </a:xfrm>
        </p:spPr>
      </p:sp>
      <p:sp>
        <p:nvSpPr>
          <p:cNvPr id="3" name="Notes Placeholder 2"/>
          <p:cNvSpPr>
            <a:spLocks noGrp="1"/>
          </p:cNvSpPr>
          <p:nvPr>
            <p:ph type="body" idx="1"/>
          </p:nvPr>
        </p:nvSpPr>
        <p:spPr/>
        <p:txBody>
          <a:bodyPr/>
          <a:lstStyle/>
          <a:p>
            <a:r>
              <a:rPr lang="en-US" b="1" dirty="0">
                <a:latin typeface="Georgia" panose="02040502050405020303" pitchFamily="18" charset="0"/>
                <a:cs typeface="Arial" panose="020B0604020202020204" pitchFamily="34" charset="0"/>
              </a:rPr>
              <a:t>Facilitator Notes:</a:t>
            </a:r>
          </a:p>
          <a:p>
            <a:endParaRPr lang="en-US" dirty="0">
              <a:latin typeface="Georgia" panose="02040502050405020303" pitchFamily="18" charset="0"/>
              <a:cs typeface="Arial" panose="020B0604020202020204" pitchFamily="34" charset="0"/>
            </a:endParaRPr>
          </a:p>
          <a:p>
            <a:pPr marL="171450" indent="-171450">
              <a:buFont typeface="Arial"/>
              <a:buChar char="•"/>
            </a:pPr>
            <a:r>
              <a:rPr lang="en-US" dirty="0">
                <a:latin typeface="Georgia" panose="02040502050405020303" pitchFamily="18" charset="0"/>
                <a:cs typeface="Arial" panose="020B0604020202020204" pitchFamily="34" charset="0"/>
              </a:rPr>
              <a:t>SPARK’s authors</a:t>
            </a:r>
            <a:r>
              <a:rPr lang="en-US" baseline="0" dirty="0">
                <a:latin typeface="Georgia" panose="02040502050405020303" pitchFamily="18" charset="0"/>
                <a:cs typeface="Arial" panose="020B0604020202020204" pitchFamily="34" charset="0"/>
              </a:rPr>
              <a:t> define consistency as your ability to adhere to your values and intentions regardless of your circumstances.</a:t>
            </a:r>
          </a:p>
          <a:p>
            <a:pPr marL="171450" indent="-171450">
              <a:buFont typeface="Arial"/>
              <a:buChar char="•"/>
            </a:pPr>
            <a:r>
              <a:rPr lang="en-US" baseline="0" dirty="0">
                <a:latin typeface="Georgia" panose="02040502050405020303" pitchFamily="18" charset="0"/>
                <a:cs typeface="Arial" panose="020B0604020202020204" pitchFamily="34" charset="0"/>
              </a:rPr>
              <a:t>Over time, this ability allows you to become predictable to others </a:t>
            </a:r>
            <a:r>
              <a:rPr lang="en-US" baseline="0" dirty="0">
                <a:latin typeface="Georgia" panose="02040502050405020303" pitchFamily="18" charset="0"/>
              </a:rPr>
              <a:t>—</a:t>
            </a:r>
            <a:r>
              <a:rPr lang="en-US" baseline="0" dirty="0">
                <a:latin typeface="Georgia" panose="02040502050405020303" pitchFamily="18" charset="0"/>
                <a:cs typeface="Arial" panose="020B0604020202020204" pitchFamily="34" charset="0"/>
              </a:rPr>
              <a:t> they can begin to know what to expect from you.</a:t>
            </a:r>
          </a:p>
          <a:p>
            <a:pPr marL="171450" indent="-171450">
              <a:buFont typeface="Arial"/>
              <a:buChar char="•"/>
            </a:pPr>
            <a:r>
              <a:rPr lang="en-US" baseline="0" dirty="0">
                <a:latin typeface="Georgia" panose="02040502050405020303" pitchFamily="18" charset="0"/>
                <a:cs typeface="Arial" panose="020B0604020202020204" pitchFamily="34" charset="0"/>
              </a:rPr>
              <a:t>We tend to trust those who we know “are who they say they are,” or follow through on their smallest commitments, or even do what they say they are going to do.</a:t>
            </a:r>
          </a:p>
          <a:p>
            <a:pPr marL="171450" indent="-171450">
              <a:buFont typeface="Arial"/>
              <a:buChar char="•"/>
            </a:pPr>
            <a:r>
              <a:rPr lang="en-US" i="1" baseline="0" dirty="0">
                <a:latin typeface="Georgia" panose="02040502050405020303" pitchFamily="18" charset="0"/>
                <a:cs typeface="Arial" panose="020B0604020202020204" pitchFamily="34" charset="0"/>
              </a:rPr>
              <a:t>Facilitator: Insert a personal example </a:t>
            </a:r>
            <a:r>
              <a:rPr lang="en-US" i="1" baseline="0" dirty="0">
                <a:latin typeface="Georgia" panose="02040502050405020303" pitchFamily="18" charset="0"/>
              </a:rPr>
              <a:t>—</a:t>
            </a:r>
            <a:r>
              <a:rPr lang="en-US" i="1" baseline="0" dirty="0">
                <a:latin typeface="Georgia" panose="02040502050405020303" pitchFamily="18" charset="0"/>
                <a:cs typeface="Arial" panose="020B0604020202020204" pitchFamily="34" charset="0"/>
              </a:rPr>
              <a:t> you can use an experience of working with someone who is consistent and their impact on you, or even talk about a time when you were less consistent, and the impact on others around you.</a:t>
            </a:r>
          </a:p>
          <a:p>
            <a:pPr marL="171450" indent="-171450">
              <a:buFont typeface="Arial"/>
              <a:buChar char="•"/>
            </a:pPr>
            <a:r>
              <a:rPr lang="en-US" i="0" baseline="0" dirty="0">
                <a:latin typeface="Georgia" panose="02040502050405020303" pitchFamily="18" charset="0"/>
                <a:cs typeface="Arial" panose="020B0604020202020204" pitchFamily="34" charset="0"/>
              </a:rPr>
              <a:t>Conclude: Clearly this is an important trait of anyone seeking to build influence and provide inspiration to others, which is what leadership is all about.</a:t>
            </a:r>
            <a:endParaRPr lang="en-US" i="0" dirty="0">
              <a:latin typeface="Georgia" panose="02040502050405020303" pitchFamily="18"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DA8D97D-4592-674B-833C-927F049D6D7F}" type="slidenum">
              <a:rPr lang="en-US" smtClean="0"/>
              <a:t>3</a:t>
            </a:fld>
            <a:endParaRPr lang="en-US" dirty="0"/>
          </a:p>
        </p:txBody>
      </p:sp>
    </p:spTree>
    <p:extLst>
      <p:ext uri="{BB962C8B-B14F-4D97-AF65-F5344CB8AC3E}">
        <p14:creationId xmlns:p14="http://schemas.microsoft.com/office/powerpoint/2010/main" val="62361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eorgia" panose="02040502050405020303" pitchFamily="18" charset="0"/>
                <a:cs typeface="Arial" panose="020B0604020202020204" pitchFamily="34" charset="0"/>
              </a:rPr>
              <a:t>Facilitator Notes:</a:t>
            </a:r>
          </a:p>
          <a:p>
            <a:endParaRPr lang="en-US" dirty="0">
              <a:latin typeface="Georgia" panose="02040502050405020303" pitchFamily="18" charset="0"/>
              <a:cs typeface="Arial" panose="020B0604020202020204" pitchFamily="34" charset="0"/>
            </a:endParaRPr>
          </a:p>
          <a:p>
            <a:pPr marL="171450" indent="-171450">
              <a:buFont typeface="Arial"/>
              <a:buChar char="•"/>
            </a:pPr>
            <a:r>
              <a:rPr lang="en-US" dirty="0">
                <a:latin typeface="Georgia" panose="02040502050405020303" pitchFamily="18" charset="0"/>
                <a:cs typeface="Arial" panose="020B0604020202020204" pitchFamily="34" charset="0"/>
              </a:rPr>
              <a:t>Consistency is a result of habits that</a:t>
            </a:r>
            <a:r>
              <a:rPr lang="en-US" baseline="0" dirty="0">
                <a:latin typeface="Georgia" panose="02040502050405020303" pitchFamily="18" charset="0"/>
                <a:cs typeface="Arial" panose="020B0604020202020204" pitchFamily="34" charset="0"/>
              </a:rPr>
              <a:t> you build to help you establish a routine.</a:t>
            </a:r>
          </a:p>
          <a:p>
            <a:pPr marL="171450" indent="-171450">
              <a:buFont typeface="Arial"/>
              <a:buChar char="•"/>
            </a:pPr>
            <a:r>
              <a:rPr lang="en-US" baseline="0" dirty="0">
                <a:latin typeface="Georgia" panose="02040502050405020303" pitchFamily="18" charset="0"/>
                <a:cs typeface="Arial" panose="020B0604020202020204" pitchFamily="34" charset="0"/>
              </a:rPr>
              <a:t>Your routine is a needle on a record </a:t>
            </a:r>
            <a:r>
              <a:rPr lang="en-US" baseline="0" dirty="0">
                <a:latin typeface="Georgia" panose="02040502050405020303" pitchFamily="18" charset="0"/>
              </a:rPr>
              <a:t>—</a:t>
            </a:r>
            <a:r>
              <a:rPr lang="en-US" baseline="0" dirty="0">
                <a:latin typeface="Georgia" panose="02040502050405020303" pitchFamily="18" charset="0"/>
                <a:cs typeface="Arial" panose="020B0604020202020204" pitchFamily="34" charset="0"/>
              </a:rPr>
              <a:t> it sets you into a groove, that allows you to be steady.</a:t>
            </a:r>
            <a:endParaRPr lang="en-US" dirty="0">
              <a:latin typeface="Georgia" panose="02040502050405020303" pitchFamily="18" charset="0"/>
              <a:cs typeface="Arial" panose="020B0604020202020204" pitchFamily="34" charset="0"/>
            </a:endParaRPr>
          </a:p>
          <a:p>
            <a:pPr marL="171450" indent="-171450">
              <a:buFont typeface="Arial"/>
              <a:buChar char="•"/>
            </a:pPr>
            <a:r>
              <a:rPr lang="en-US" dirty="0">
                <a:latin typeface="Georgia" panose="02040502050405020303" pitchFamily="18" charset="0"/>
                <a:cs typeface="Arial" panose="020B0604020202020204" pitchFamily="34" charset="0"/>
              </a:rPr>
              <a:t>To develop consistency,</a:t>
            </a:r>
            <a:r>
              <a:rPr lang="en-US" baseline="0" dirty="0">
                <a:latin typeface="Georgia" panose="02040502050405020303" pitchFamily="18" charset="0"/>
                <a:cs typeface="Arial" panose="020B0604020202020204" pitchFamily="34" charset="0"/>
              </a:rPr>
              <a:t> the authors have offered three guidelines:</a:t>
            </a:r>
          </a:p>
          <a:p>
            <a:pPr marL="628650" lvl="1" indent="-171450">
              <a:buFont typeface="Arial"/>
              <a:buChar char="•"/>
            </a:pPr>
            <a:r>
              <a:rPr lang="en-US" baseline="0" dirty="0">
                <a:latin typeface="Georgia" panose="02040502050405020303" pitchFamily="18" charset="0"/>
                <a:cs typeface="Arial" panose="020B0604020202020204" pitchFamily="34" charset="0"/>
              </a:rPr>
              <a:t>Form readiness habits</a:t>
            </a:r>
          </a:p>
          <a:p>
            <a:pPr marL="628650" lvl="1" indent="-171450">
              <a:buFont typeface="Arial"/>
              <a:buChar char="•"/>
            </a:pPr>
            <a:r>
              <a:rPr lang="en-US" baseline="0" dirty="0">
                <a:latin typeface="Georgia" panose="02040502050405020303" pitchFamily="18" charset="0"/>
                <a:cs typeface="Arial" panose="020B0604020202020204" pitchFamily="34" charset="0"/>
              </a:rPr>
              <a:t>Create capacity</a:t>
            </a:r>
          </a:p>
          <a:p>
            <a:pPr marL="628650" lvl="1" indent="-171450">
              <a:buFont typeface="Arial"/>
              <a:buChar char="•"/>
            </a:pPr>
            <a:r>
              <a:rPr lang="en-US" baseline="0" dirty="0">
                <a:latin typeface="Georgia" panose="02040502050405020303" pitchFamily="18" charset="0"/>
                <a:cs typeface="Arial" panose="020B0604020202020204" pitchFamily="34" charset="0"/>
              </a:rPr>
              <a:t>Do one less thing</a:t>
            </a:r>
          </a:p>
        </p:txBody>
      </p:sp>
      <p:sp>
        <p:nvSpPr>
          <p:cNvPr id="4" name="Slide Number Placeholder 3"/>
          <p:cNvSpPr>
            <a:spLocks noGrp="1"/>
          </p:cNvSpPr>
          <p:nvPr>
            <p:ph type="sldNum" sz="quarter" idx="10"/>
          </p:nvPr>
        </p:nvSpPr>
        <p:spPr/>
        <p:txBody>
          <a:bodyPr/>
          <a:lstStyle/>
          <a:p>
            <a:fld id="{DDA8D97D-4592-674B-833C-927F049D6D7F}" type="slidenum">
              <a:rPr lang="en-US" smtClean="0"/>
              <a:t>4</a:t>
            </a:fld>
            <a:endParaRPr lang="en-US" dirty="0"/>
          </a:p>
        </p:txBody>
      </p:sp>
    </p:spTree>
    <p:extLst>
      <p:ext uri="{BB962C8B-B14F-4D97-AF65-F5344CB8AC3E}">
        <p14:creationId xmlns:p14="http://schemas.microsoft.com/office/powerpoint/2010/main" val="2939911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eorgia" panose="02040502050405020303" pitchFamily="18" charset="0"/>
                <a:cs typeface="Arial" panose="020B0604020202020204" pitchFamily="34" charset="0"/>
              </a:rPr>
              <a:t>Facilitator Notes:</a:t>
            </a:r>
          </a:p>
          <a:p>
            <a:endParaRPr lang="en-US" baseline="0" dirty="0">
              <a:latin typeface="Georgia" panose="02040502050405020303" pitchFamily="18" charset="0"/>
              <a:cs typeface="Arial" panose="020B0604020202020204" pitchFamily="34" charset="0"/>
            </a:endParaRPr>
          </a:p>
          <a:p>
            <a:pPr marL="171450" indent="-171450">
              <a:buFont typeface="Arial"/>
              <a:buChar char="•"/>
            </a:pPr>
            <a:r>
              <a:rPr lang="en-US" baseline="0" dirty="0">
                <a:latin typeface="Georgia" panose="02040502050405020303" pitchFamily="18" charset="0"/>
                <a:cs typeface="Arial" panose="020B0604020202020204" pitchFamily="34" charset="0"/>
              </a:rPr>
              <a:t>Readiness is a military concept, but it’s application is relevant in our world, too.</a:t>
            </a:r>
          </a:p>
          <a:p>
            <a:pPr marL="171450" indent="-171450">
              <a:buFont typeface="Arial"/>
              <a:buChar char="•"/>
            </a:pPr>
            <a:r>
              <a:rPr lang="en-US" baseline="0" dirty="0">
                <a:latin typeface="Georgia" panose="02040502050405020303" pitchFamily="18" charset="0"/>
                <a:cs typeface="Arial" panose="020B0604020202020204" pitchFamily="34" charset="0"/>
              </a:rPr>
              <a:t>Readiness is the idea that you’re always prepared for an emergency, crisis, or unplanned surprised </a:t>
            </a:r>
            <a:r>
              <a:rPr lang="en-US" baseline="0" dirty="0">
                <a:latin typeface="Georgia" panose="02040502050405020303" pitchFamily="18" charset="0"/>
              </a:rPr>
              <a:t>—</a:t>
            </a:r>
            <a:r>
              <a:rPr lang="en-US" baseline="0" dirty="0">
                <a:latin typeface="Georgia" panose="02040502050405020303" pitchFamily="18" charset="0"/>
                <a:cs typeface="Arial" panose="020B0604020202020204" pitchFamily="34" charset="0"/>
              </a:rPr>
              <a:t> both good and bad.</a:t>
            </a:r>
          </a:p>
          <a:p>
            <a:pPr marL="171450" indent="-171450">
              <a:buFont typeface="Arial"/>
              <a:buChar char="•"/>
            </a:pPr>
            <a:r>
              <a:rPr lang="en-US" baseline="0" dirty="0">
                <a:latin typeface="Georgia" panose="02040502050405020303" pitchFamily="18" charset="0"/>
                <a:cs typeface="Arial" panose="020B0604020202020204" pitchFamily="34" charset="0"/>
              </a:rPr>
              <a:t>To be “ready,” you have to treat each day like a rehearsal, which in the military means that you’re always training for war </a:t>
            </a:r>
            <a:r>
              <a:rPr lang="en-US" baseline="0" dirty="0">
                <a:latin typeface="Georgia" panose="02040502050405020303" pitchFamily="18" charset="0"/>
              </a:rPr>
              <a:t>—</a:t>
            </a:r>
            <a:r>
              <a:rPr lang="en-US" baseline="0" dirty="0">
                <a:latin typeface="Georgia" panose="02040502050405020303" pitchFamily="18" charset="0"/>
                <a:cs typeface="Arial" panose="020B0604020202020204" pitchFamily="34" charset="0"/>
              </a:rPr>
              <a:t> even during peace time. In the real world, this means that each day you bring your best self to work (or whatever role you fill) and continuously build your expertise in your craft. If you are a leader in the nonprofit world, that may mean going to conferences to stay up to date on issues that matter to the issues you care about. Or, if you’re in IT, it may mean keeping up to date on the latest technology and considering its application in your world.</a:t>
            </a:r>
          </a:p>
          <a:p>
            <a:pPr marL="171450" indent="-171450">
              <a:buFont typeface="Arial"/>
              <a:buChar char="•"/>
            </a:pPr>
            <a:r>
              <a:rPr lang="en-US" baseline="0" dirty="0">
                <a:latin typeface="Georgia" panose="02040502050405020303" pitchFamily="18" charset="0"/>
                <a:cs typeface="Arial" panose="020B0604020202020204" pitchFamily="34" charset="0"/>
              </a:rPr>
              <a:t>It all comes down to practice </a:t>
            </a:r>
            <a:r>
              <a:rPr lang="en-US" baseline="0" dirty="0">
                <a:latin typeface="Georgia" panose="02040502050405020303" pitchFamily="18" charset="0"/>
              </a:rPr>
              <a:t>—</a:t>
            </a:r>
            <a:r>
              <a:rPr lang="en-US" baseline="0" dirty="0">
                <a:latin typeface="Georgia" panose="02040502050405020303" pitchFamily="18" charset="0"/>
                <a:cs typeface="Arial" panose="020B0604020202020204" pitchFamily="34" charset="0"/>
              </a:rPr>
              <a:t> by practice, it means that you’re staying sharp (not getting dull).</a:t>
            </a:r>
          </a:p>
          <a:p>
            <a:pPr marL="171450" indent="-171450">
              <a:buFont typeface="Arial"/>
              <a:buChar char="•"/>
            </a:pPr>
            <a:r>
              <a:rPr lang="en-US" i="1" baseline="0" dirty="0">
                <a:latin typeface="Georgia" panose="02040502050405020303" pitchFamily="18" charset="0"/>
                <a:cs typeface="Arial" panose="020B0604020202020204" pitchFamily="34" charset="0"/>
              </a:rPr>
              <a:t>Ask the group what some of their readiness habits are </a:t>
            </a:r>
            <a:r>
              <a:rPr lang="en-US" i="1" baseline="0" dirty="0">
                <a:latin typeface="Georgia" panose="02040502050405020303" pitchFamily="18" charset="0"/>
              </a:rPr>
              <a:t>—</a:t>
            </a:r>
            <a:r>
              <a:rPr lang="en-US" i="1" baseline="0" dirty="0">
                <a:latin typeface="Georgia" panose="02040502050405020303" pitchFamily="18" charset="0"/>
                <a:cs typeface="Arial" panose="020B0604020202020204" pitchFamily="34" charset="0"/>
              </a:rPr>
              <a:t> what conferences do they attend, what books do they read, how do they stay sharp?  </a:t>
            </a:r>
          </a:p>
        </p:txBody>
      </p:sp>
      <p:sp>
        <p:nvSpPr>
          <p:cNvPr id="4" name="Slide Number Placeholder 3"/>
          <p:cNvSpPr>
            <a:spLocks noGrp="1"/>
          </p:cNvSpPr>
          <p:nvPr>
            <p:ph type="sldNum" sz="quarter" idx="10"/>
          </p:nvPr>
        </p:nvSpPr>
        <p:spPr/>
        <p:txBody>
          <a:bodyPr/>
          <a:lstStyle/>
          <a:p>
            <a:fld id="{DDA8D97D-4592-674B-833C-927F049D6D7F}" type="slidenum">
              <a:rPr lang="en-US" smtClean="0"/>
              <a:t>5</a:t>
            </a:fld>
            <a:endParaRPr lang="en-US" dirty="0"/>
          </a:p>
        </p:txBody>
      </p:sp>
    </p:spTree>
    <p:extLst>
      <p:ext uri="{BB962C8B-B14F-4D97-AF65-F5344CB8AC3E}">
        <p14:creationId xmlns:p14="http://schemas.microsoft.com/office/powerpoint/2010/main" val="674549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eorgia" panose="02040502050405020303" pitchFamily="18" charset="0"/>
                <a:cs typeface="Arial" panose="020B0604020202020204" pitchFamily="34" charset="0"/>
              </a:rPr>
              <a:t>Facilitator</a:t>
            </a:r>
            <a:r>
              <a:rPr lang="en-US" b="1" baseline="0" dirty="0">
                <a:latin typeface="Georgia" panose="02040502050405020303" pitchFamily="18" charset="0"/>
                <a:cs typeface="Arial" panose="020B0604020202020204" pitchFamily="34" charset="0"/>
              </a:rPr>
              <a:t> Notes:</a:t>
            </a:r>
          </a:p>
          <a:p>
            <a:endParaRPr lang="en-US" baseline="0" dirty="0">
              <a:latin typeface="Georgia" panose="02040502050405020303" pitchFamily="18" charset="0"/>
              <a:cs typeface="Arial" panose="020B0604020202020204" pitchFamily="34" charset="0"/>
            </a:endParaRPr>
          </a:p>
          <a:p>
            <a:pPr marL="171450" indent="-171450">
              <a:buFont typeface="Arial"/>
              <a:buChar char="•"/>
            </a:pPr>
            <a:r>
              <a:rPr lang="en-US" baseline="0" dirty="0">
                <a:latin typeface="Georgia" panose="02040502050405020303" pitchFamily="18" charset="0"/>
                <a:cs typeface="Arial" panose="020B0604020202020204" pitchFamily="34" charset="0"/>
              </a:rPr>
              <a:t>In SPARK, the authors talk a lot about time management because they know that in order to be consistent, you first need to find time to create capacity </a:t>
            </a:r>
            <a:r>
              <a:rPr lang="en-US" baseline="0" dirty="0">
                <a:latin typeface="Georgia" panose="02040502050405020303" pitchFamily="18" charset="0"/>
              </a:rPr>
              <a:t>—</a:t>
            </a:r>
            <a:r>
              <a:rPr lang="en-US" baseline="0" dirty="0">
                <a:latin typeface="Georgia" panose="02040502050405020303" pitchFamily="18" charset="0"/>
                <a:cs typeface="Arial" panose="020B0604020202020204" pitchFamily="34" charset="0"/>
              </a:rPr>
              <a:t> by capacity, we mean the ability to take on “more.”  </a:t>
            </a:r>
          </a:p>
          <a:p>
            <a:pPr marL="171450" indent="-171450">
              <a:buFont typeface="Arial"/>
              <a:buChar char="•"/>
            </a:pPr>
            <a:r>
              <a:rPr lang="en-US" baseline="0" dirty="0">
                <a:latin typeface="Georgia" panose="02040502050405020303" pitchFamily="18" charset="0"/>
                <a:cs typeface="Arial" panose="020B0604020202020204" pitchFamily="34" charset="0"/>
              </a:rPr>
              <a:t>We can’t manufacture more minutes to do the things we want to do </a:t>
            </a:r>
            <a:r>
              <a:rPr lang="en-US" baseline="0" dirty="0">
                <a:latin typeface="Georgia" panose="02040502050405020303" pitchFamily="18" charset="0"/>
              </a:rPr>
              <a:t>—</a:t>
            </a:r>
            <a:r>
              <a:rPr lang="en-US" baseline="0" dirty="0">
                <a:latin typeface="Georgia" panose="02040502050405020303" pitchFamily="18" charset="0"/>
                <a:cs typeface="Arial" panose="020B0604020202020204" pitchFamily="34" charset="0"/>
              </a:rPr>
              <a:t> but we can all do a better job of managing the minutes that we have.</a:t>
            </a:r>
          </a:p>
          <a:p>
            <a:pPr marL="171450" indent="-171450">
              <a:buFont typeface="Arial"/>
              <a:buChar char="•"/>
            </a:pPr>
            <a:r>
              <a:rPr lang="en-US" baseline="0" dirty="0">
                <a:latin typeface="Georgia" panose="02040502050405020303" pitchFamily="18" charset="0"/>
                <a:cs typeface="Arial" panose="020B0604020202020204" pitchFamily="34" charset="0"/>
              </a:rPr>
              <a:t>Here are three practices that the authors promote to help you find the time necessary to commit to leading better:</a:t>
            </a:r>
          </a:p>
          <a:p>
            <a:pPr marL="628650" lvl="1" indent="-171450">
              <a:buFont typeface="Arial"/>
              <a:buChar char="•"/>
            </a:pPr>
            <a:r>
              <a:rPr lang="en-US" baseline="0" dirty="0">
                <a:latin typeface="Georgia" panose="02040502050405020303" pitchFamily="18" charset="0"/>
                <a:cs typeface="Arial" panose="020B0604020202020204" pitchFamily="34" charset="0"/>
              </a:rPr>
              <a:t>Create white space</a:t>
            </a:r>
          </a:p>
          <a:p>
            <a:pPr marL="628650" lvl="1" indent="-171450">
              <a:buFont typeface="Arial"/>
              <a:buChar char="•"/>
            </a:pPr>
            <a:r>
              <a:rPr lang="en-US" baseline="0" dirty="0">
                <a:latin typeface="Georgia" panose="02040502050405020303" pitchFamily="18" charset="0"/>
                <a:cs typeface="Arial" panose="020B0604020202020204" pitchFamily="34" charset="0"/>
              </a:rPr>
              <a:t>Have a realistic to-do list</a:t>
            </a:r>
          </a:p>
          <a:p>
            <a:pPr marL="628650" lvl="1" indent="-171450">
              <a:buFont typeface="Arial"/>
              <a:buChar char="•"/>
            </a:pPr>
            <a:r>
              <a:rPr lang="en-US" baseline="0" dirty="0">
                <a:latin typeface="Georgia" panose="02040502050405020303" pitchFamily="18" charset="0"/>
                <a:cs typeface="Arial" panose="020B0604020202020204" pitchFamily="34" charset="0"/>
              </a:rPr>
              <a:t>Tackle the worst first.  </a:t>
            </a:r>
            <a:endParaRPr lang="en-US" i="1" baseline="0" dirty="0">
              <a:latin typeface="Georgia" panose="02040502050405020303" pitchFamily="18" charset="0"/>
              <a:cs typeface="Arial" panose="020B0604020202020204" pitchFamily="34" charset="0"/>
            </a:endParaRPr>
          </a:p>
          <a:p>
            <a:pPr marL="171450" indent="-171450">
              <a:buFont typeface="Arial"/>
              <a:buChar char="•"/>
            </a:pPr>
            <a:r>
              <a:rPr lang="en-US" i="0" baseline="0" dirty="0">
                <a:latin typeface="Georgia" panose="02040502050405020303" pitchFamily="18" charset="0"/>
                <a:cs typeface="Arial" panose="020B0604020202020204" pitchFamily="34" charset="0"/>
              </a:rPr>
              <a:t>Rather than me describe these practices, let’s hear directly from Courtney </a:t>
            </a:r>
            <a:r>
              <a:rPr lang="en-US" i="1" baseline="0" dirty="0">
                <a:latin typeface="Georgia" panose="02040502050405020303" pitchFamily="18" charset="0"/>
                <a:cs typeface="Arial" panose="020B0604020202020204" pitchFamily="34" charset="0"/>
              </a:rPr>
              <a:t>(the next slide will feature a video of Courtney discussing time management practices)</a:t>
            </a:r>
          </a:p>
          <a:p>
            <a:endParaRPr lang="en-US" i="1"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DA8D97D-4592-674B-833C-927F049D6D7F}" type="slidenum">
              <a:rPr lang="en-US" smtClean="0"/>
              <a:t>6</a:t>
            </a:fld>
            <a:endParaRPr lang="en-US" dirty="0"/>
          </a:p>
        </p:txBody>
      </p:sp>
    </p:spTree>
    <p:extLst>
      <p:ext uri="{BB962C8B-B14F-4D97-AF65-F5344CB8AC3E}">
        <p14:creationId xmlns:p14="http://schemas.microsoft.com/office/powerpoint/2010/main" val="4217786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eorgia" panose="02040502050405020303" pitchFamily="18" charset="0"/>
              </a:rPr>
              <a:t>Facilitator Notes: </a:t>
            </a:r>
          </a:p>
          <a:p>
            <a:endParaRPr lang="en-US" dirty="0">
              <a:latin typeface="Georgia" panose="02040502050405020303" pitchFamily="18" charset="0"/>
            </a:endParaRPr>
          </a:p>
          <a:p>
            <a:r>
              <a:rPr lang="en-US" i="1" baseline="0" dirty="0">
                <a:latin typeface="Georgia" panose="02040502050405020303" pitchFamily="18" charset="0"/>
                <a:cs typeface="Arial" panose="020B0604020202020204" pitchFamily="34" charset="0"/>
              </a:rPr>
              <a:t>Play video of Courtney discussing time management practices</a:t>
            </a:r>
            <a:endParaRPr lang="en-US" dirty="0">
              <a:latin typeface="Georgia" panose="02040502050405020303" pitchFamily="18" charset="0"/>
            </a:endParaRPr>
          </a:p>
        </p:txBody>
      </p:sp>
      <p:sp>
        <p:nvSpPr>
          <p:cNvPr id="4" name="Slide Number Placeholder 3"/>
          <p:cNvSpPr>
            <a:spLocks noGrp="1"/>
          </p:cNvSpPr>
          <p:nvPr>
            <p:ph type="sldNum" sz="quarter" idx="10"/>
          </p:nvPr>
        </p:nvSpPr>
        <p:spPr/>
        <p:txBody>
          <a:bodyPr/>
          <a:lstStyle/>
          <a:p>
            <a:fld id="{DDA8D97D-4592-674B-833C-927F049D6D7F}" type="slidenum">
              <a:rPr lang="en-US" smtClean="0"/>
              <a:t>7</a:t>
            </a:fld>
            <a:endParaRPr lang="en-US" dirty="0"/>
          </a:p>
        </p:txBody>
      </p:sp>
    </p:spTree>
    <p:extLst>
      <p:ext uri="{BB962C8B-B14F-4D97-AF65-F5344CB8AC3E}">
        <p14:creationId xmlns:p14="http://schemas.microsoft.com/office/powerpoint/2010/main" val="65171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Georgia" panose="02040502050405020303" pitchFamily="18" charset="0"/>
                <a:cs typeface="Arial" panose="020B0604020202020204" pitchFamily="34" charset="0"/>
              </a:rPr>
              <a:t>Facilitator 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Georgia" panose="02040502050405020303" pitchFamily="18"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i="1" baseline="0" dirty="0">
                <a:latin typeface="Georgia" panose="02040502050405020303" pitchFamily="18" charset="0"/>
                <a:cs typeface="Arial" panose="020B0604020202020204" pitchFamily="34" charset="0"/>
              </a:rPr>
              <a:t>Review screen question with group.</a:t>
            </a:r>
          </a:p>
        </p:txBody>
      </p:sp>
      <p:sp>
        <p:nvSpPr>
          <p:cNvPr id="4" name="Slide Number Placeholder 3"/>
          <p:cNvSpPr>
            <a:spLocks noGrp="1"/>
          </p:cNvSpPr>
          <p:nvPr>
            <p:ph type="sldNum" sz="quarter" idx="10"/>
          </p:nvPr>
        </p:nvSpPr>
        <p:spPr/>
        <p:txBody>
          <a:bodyPr/>
          <a:lstStyle/>
          <a:p>
            <a:fld id="{DDA8D97D-4592-674B-833C-927F049D6D7F}" type="slidenum">
              <a:rPr lang="en-US" smtClean="0"/>
              <a:t>8</a:t>
            </a:fld>
            <a:endParaRPr lang="en-US" dirty="0"/>
          </a:p>
        </p:txBody>
      </p:sp>
    </p:spTree>
    <p:extLst>
      <p:ext uri="{BB962C8B-B14F-4D97-AF65-F5344CB8AC3E}">
        <p14:creationId xmlns:p14="http://schemas.microsoft.com/office/powerpoint/2010/main" val="3214475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665163"/>
            <a:ext cx="4213225" cy="3160712"/>
          </a:xfrm>
        </p:spPr>
      </p:sp>
      <p:sp>
        <p:nvSpPr>
          <p:cNvPr id="3" name="Notes Placeholder 2"/>
          <p:cNvSpPr>
            <a:spLocks noGrp="1"/>
          </p:cNvSpPr>
          <p:nvPr>
            <p:ph type="body" idx="1"/>
          </p:nvPr>
        </p:nvSpPr>
        <p:spPr>
          <a:xfrm>
            <a:off x="707707" y="4057751"/>
            <a:ext cx="5661660" cy="4835545"/>
          </a:xfrm>
        </p:spPr>
        <p:txBody>
          <a:bodyPr/>
          <a:lstStyle/>
          <a:p>
            <a:r>
              <a:rPr lang="en-US" b="1" dirty="0">
                <a:latin typeface="Georgia" panose="02040502050405020303" pitchFamily="18" charset="0"/>
                <a:cs typeface="Arial" panose="020B0604020202020204" pitchFamily="34" charset="0"/>
              </a:rPr>
              <a:t>Facilitator Notes:</a:t>
            </a:r>
          </a:p>
          <a:p>
            <a:endParaRPr lang="en-US" dirty="0">
              <a:latin typeface="Georgia" panose="02040502050405020303" pitchFamily="18" charset="0"/>
              <a:cs typeface="Arial" panose="020B0604020202020204" pitchFamily="34" charset="0"/>
            </a:endParaRPr>
          </a:p>
          <a:p>
            <a:pPr marL="171450" indent="-171450">
              <a:buFont typeface="Arial"/>
              <a:buChar char="•"/>
            </a:pPr>
            <a:r>
              <a:rPr lang="en-US" dirty="0">
                <a:latin typeface="Georgia" panose="02040502050405020303" pitchFamily="18" charset="0"/>
                <a:cs typeface="Arial" panose="020B0604020202020204" pitchFamily="34" charset="0"/>
              </a:rPr>
              <a:t>The final habit the authors promote</a:t>
            </a:r>
            <a:r>
              <a:rPr lang="en-US" baseline="0" dirty="0">
                <a:latin typeface="Georgia" panose="02040502050405020303" pitchFamily="18" charset="0"/>
                <a:cs typeface="Arial" panose="020B0604020202020204" pitchFamily="34" charset="0"/>
              </a:rPr>
              <a:t> is to do one less thing, the idea being that maybe </a:t>
            </a:r>
            <a:r>
              <a:rPr lang="en-US" baseline="0" dirty="0">
                <a:latin typeface="Georgia" panose="02040502050405020303" pitchFamily="18" charset="0"/>
              </a:rPr>
              <a:t>—</a:t>
            </a:r>
            <a:r>
              <a:rPr lang="en-US" baseline="0" dirty="0">
                <a:latin typeface="Georgia" panose="02040502050405020303" pitchFamily="18" charset="0"/>
                <a:cs typeface="Arial" panose="020B0604020202020204" pitchFamily="34" charset="0"/>
              </a:rPr>
              <a:t> as leaders </a:t>
            </a:r>
            <a:r>
              <a:rPr lang="en-US" baseline="0" dirty="0">
                <a:latin typeface="Georgia" panose="02040502050405020303" pitchFamily="18" charset="0"/>
              </a:rPr>
              <a:t>—</a:t>
            </a:r>
            <a:r>
              <a:rPr lang="en-US" baseline="0" dirty="0">
                <a:latin typeface="Georgia" panose="02040502050405020303" pitchFamily="18" charset="0"/>
                <a:cs typeface="Arial" panose="020B0604020202020204" pitchFamily="34" charset="0"/>
              </a:rPr>
              <a:t> we take on too much and spread ourselves too thin, which can be a barrier to being consistent. This impacts our ability to provide focus to our work (and our life), diminishing the quality of our work product and engagement with others.</a:t>
            </a:r>
          </a:p>
          <a:p>
            <a:pPr marL="171450" indent="-171450">
              <a:buFont typeface="Arial"/>
              <a:buChar char="•"/>
            </a:pPr>
            <a:r>
              <a:rPr lang="en-US" baseline="0" dirty="0">
                <a:latin typeface="Georgia" panose="02040502050405020303" pitchFamily="18" charset="0"/>
                <a:cs typeface="Arial" panose="020B0604020202020204" pitchFamily="34" charset="0"/>
              </a:rPr>
              <a:t>What often gets us far in our careers is our ability to say yes </a:t>
            </a:r>
            <a:r>
              <a:rPr lang="en-US" baseline="0" dirty="0">
                <a:latin typeface="Georgia" panose="02040502050405020303" pitchFamily="18" charset="0"/>
              </a:rPr>
              <a:t>—</a:t>
            </a:r>
            <a:r>
              <a:rPr lang="en-US" baseline="0" dirty="0">
                <a:latin typeface="Georgia" panose="02040502050405020303" pitchFamily="18" charset="0"/>
                <a:cs typeface="Arial" panose="020B0604020202020204" pitchFamily="34" charset="0"/>
              </a:rPr>
              <a:t> </a:t>
            </a:r>
            <a:r>
              <a:rPr lang="en-US" i="1" baseline="0" dirty="0">
                <a:latin typeface="Georgia" panose="02040502050405020303" pitchFamily="18" charset="0"/>
                <a:cs typeface="Arial" panose="020B0604020202020204" pitchFamily="34" charset="0"/>
              </a:rPr>
              <a:t>yes, I’ll work on Saturdays; yes, I’ll stay late to complete this task</a:t>
            </a:r>
            <a:r>
              <a:rPr lang="en-US" baseline="0" dirty="0">
                <a:latin typeface="Georgia" panose="02040502050405020303" pitchFamily="18" charset="0"/>
                <a:cs typeface="Arial" panose="020B0604020202020204" pitchFamily="34" charset="0"/>
              </a:rPr>
              <a:t>. That strategy gets us pretty far in our careers. What gets us further, though, is our ability to say “no.” Not to everything, of course. But “no” to things that aren’t the highest, best use of our time.</a:t>
            </a:r>
          </a:p>
          <a:p>
            <a:pPr marL="171450" indent="-171450">
              <a:buFont typeface="Arial"/>
              <a:buChar char="•"/>
            </a:pPr>
            <a:r>
              <a:rPr lang="en-US" baseline="0" dirty="0">
                <a:latin typeface="Georgia" panose="02040502050405020303" pitchFamily="18" charset="0"/>
                <a:cs typeface="Arial" panose="020B0604020202020204" pitchFamily="34" charset="0"/>
              </a:rPr>
              <a:t>That’s the HBU test. HBU stands for Highest, Best Use.  </a:t>
            </a:r>
          </a:p>
          <a:p>
            <a:pPr marL="171450" indent="-171450">
              <a:buFont typeface="Arial"/>
              <a:buChar char="•"/>
            </a:pPr>
            <a:r>
              <a:rPr lang="en-US" baseline="0" dirty="0">
                <a:latin typeface="Georgia" panose="02040502050405020303" pitchFamily="18" charset="0"/>
                <a:cs typeface="Arial" panose="020B0604020202020204" pitchFamily="34" charset="0"/>
              </a:rPr>
              <a:t>The HBU test can be administered when we feel we’re doing activities that aren’t aligned with our vision or our goals. As leaders, we can do anything, and we’re all motivated to get involved. Yet, it’s not in our best interest to do everything. In reality, we can’t do everything.</a:t>
            </a:r>
          </a:p>
          <a:p>
            <a:pPr marL="171450" indent="-171450">
              <a:buFont typeface="Arial"/>
              <a:buChar char="•"/>
            </a:pPr>
            <a:r>
              <a:rPr lang="en-US" i="1" baseline="0" dirty="0">
                <a:latin typeface="Georgia" panose="02040502050405020303" pitchFamily="18" charset="0"/>
                <a:cs typeface="Arial" panose="020B0604020202020204" pitchFamily="34" charset="0"/>
              </a:rPr>
              <a:t>Facilitator </a:t>
            </a:r>
            <a:r>
              <a:rPr lang="en-US" i="1" baseline="0" dirty="0">
                <a:latin typeface="Georgia" panose="02040502050405020303" pitchFamily="18" charset="0"/>
              </a:rPr>
              <a:t>—</a:t>
            </a:r>
            <a:r>
              <a:rPr lang="en-US" i="1" baseline="0" dirty="0">
                <a:latin typeface="Georgia" panose="02040502050405020303" pitchFamily="18" charset="0"/>
                <a:cs typeface="Arial" panose="020B0604020202020204" pitchFamily="34" charset="0"/>
              </a:rPr>
              <a:t> describe a time when you took on too much, and the impact it had on the quality of your work. In hindsight, what would you have done differently?</a:t>
            </a:r>
          </a:p>
          <a:p>
            <a:pPr marL="171450" indent="-171450">
              <a:buFont typeface="Arial"/>
              <a:buChar char="•"/>
            </a:pPr>
            <a:r>
              <a:rPr lang="en-US" i="0" baseline="0" dirty="0">
                <a:latin typeface="Georgia" panose="02040502050405020303" pitchFamily="18" charset="0"/>
                <a:cs typeface="Arial" panose="020B0604020202020204" pitchFamily="34" charset="0"/>
              </a:rPr>
              <a:t>Saying “no” doesn’t mean never </a:t>
            </a:r>
            <a:r>
              <a:rPr lang="en-US" i="0" baseline="0" dirty="0">
                <a:latin typeface="Georgia" panose="02040502050405020303" pitchFamily="18" charset="0"/>
              </a:rPr>
              <a:t>—</a:t>
            </a:r>
            <a:r>
              <a:rPr lang="en-US" i="0" baseline="0" dirty="0">
                <a:latin typeface="Georgia" panose="02040502050405020303" pitchFamily="18" charset="0"/>
                <a:cs typeface="Arial" panose="020B0604020202020204" pitchFamily="34" charset="0"/>
              </a:rPr>
              <a:t> sometimes it means “not now.” Or, saying “no” creates an opportunity to talk about priorities. For example, if you get tasked with a project, your manager might not have awareness what is already on your to-do list. It’s okay to share the other projects that you’re working on and asking them to help you re-prioritize.  </a:t>
            </a:r>
            <a:endParaRPr lang="en-US" i="0" dirty="0">
              <a:latin typeface="Georgia" panose="02040502050405020303" pitchFamily="18"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DA8D97D-4592-674B-833C-927F049D6D7F}" type="slidenum">
              <a:rPr lang="en-US" smtClean="0"/>
              <a:t>9</a:t>
            </a:fld>
            <a:endParaRPr lang="en-US" dirty="0"/>
          </a:p>
        </p:txBody>
      </p:sp>
    </p:spTree>
    <p:extLst>
      <p:ext uri="{BB962C8B-B14F-4D97-AF65-F5344CB8AC3E}">
        <p14:creationId xmlns:p14="http://schemas.microsoft.com/office/powerpoint/2010/main" val="1584100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ue pattern bottom righ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ue pattern ful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green pattern top">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green pattern bottom righ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green pattern ful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ight-blue-top">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458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ight-blue-bottom-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88303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ight-blue-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79932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ight-blue-full">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71990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ue logo right">
    <p:bg>
      <p:bgPr>
        <a:solidFill>
          <a:srgbClr val="3F5877"/>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1040" y="6400953"/>
            <a:ext cx="685800" cy="319887"/>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ue logo left">
    <p:bg>
      <p:bgPr>
        <a:solidFill>
          <a:srgbClr val="3F5877"/>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60" y="6400953"/>
            <a:ext cx="685800" cy="319887"/>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orange logo right">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1040" y="6400953"/>
            <a:ext cx="685800" cy="319887"/>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orange logo left">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60" y="6400953"/>
            <a:ext cx="685800" cy="319887"/>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orange pattern top">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orange pattern lef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orange pattern ful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orange pattern half left">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7181" t="33262" r="17819" b="-7943"/>
          <a:stretch/>
        </p:blipFill>
        <p:spPr>
          <a:xfrm rot="16200000">
            <a:off x="-868195" y="868193"/>
            <a:ext cx="6858003" cy="512161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orange pattern bottom righ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ue pattern top">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ue-pattern-lef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84" r:id="rId3"/>
    <p:sldLayoutId id="2147483685" r:id="rId4"/>
    <p:sldLayoutId id="2147483686" r:id="rId5"/>
    <p:sldLayoutId id="2147483688" r:id="rId6"/>
    <p:sldLayoutId id="2147483687" r:id="rId7"/>
    <p:sldLayoutId id="2147483680" r:id="rId8"/>
    <p:sldLayoutId id="2147483681" r:id="rId9"/>
    <p:sldLayoutId id="2147483683" r:id="rId10"/>
    <p:sldLayoutId id="2147483682" r:id="rId11"/>
    <p:sldLayoutId id="2147483691" r:id="rId12"/>
    <p:sldLayoutId id="2147483689" r:id="rId13"/>
    <p:sldLayoutId id="2147483690" r:id="rId14"/>
    <p:sldLayoutId id="2147483692" r:id="rId15"/>
    <p:sldLayoutId id="2147483693" r:id="rId16"/>
    <p:sldLayoutId id="2147483694" r:id="rId17"/>
    <p:sldLayoutId id="2147483695" r:id="rId18"/>
    <p:sldLayoutId id="2147483672" r:id="rId19"/>
    <p:sldLayoutId id="2147483675" r:id="rId20"/>
    <p:sldLayoutId id="2147483673" r:id="rId21"/>
    <p:sldLayoutId id="2147483674" r:id="rId22"/>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Georgia" panose="02040502050405020303" pitchFamily="18"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Georgia" panose="02040502050405020303" pitchFamily="18"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Georgia" panose="02040502050405020303" pitchFamily="18"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Georgia" panose="02040502050405020303" pitchFamily="18"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Georgia" panose="02040502050405020303"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hyperlink" Target="https://leadstar.wistia.com/medias/wbp3w3lhb0"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hyperlink" Target="https://leadstar.wistia.com/medias/wbp3w3lhb0?wvideo=wbp3w3lhb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7625" y="1115179"/>
            <a:ext cx="4644269" cy="738516"/>
          </a:xfrm>
          <a:prstGeom prst="rect">
            <a:avLst/>
          </a:prstGeom>
          <a:noFill/>
        </p:spPr>
        <p:txBody>
          <a:bodyPr vert="horz" lIns="91440" tIns="45720" rIns="91440" bIns="45720" rtlCol="0" anchor="t">
            <a:noAutofit/>
          </a:bodyPr>
          <a:lstStyle/>
          <a:p>
            <a:pPr>
              <a:lnSpc>
                <a:spcPct val="80000"/>
              </a:lnSpc>
              <a:spcBef>
                <a:spcPct val="0"/>
              </a:spcBef>
            </a:pPr>
            <a:r>
              <a:rPr lang="en-US" sz="5400" b="1" dirty="0">
                <a:solidFill>
                  <a:schemeClr val="bg1"/>
                </a:solidFill>
                <a:latin typeface="Arial" panose="020B0604020202020204" pitchFamily="34" charset="0"/>
                <a:ea typeface="Optima" charset="0"/>
                <a:cs typeface="Arial" panose="020B0604020202020204" pitchFamily="34" charset="0"/>
              </a:rPr>
              <a:t>Consistency</a:t>
            </a:r>
          </a:p>
        </p:txBody>
      </p:sp>
      <p:sp>
        <p:nvSpPr>
          <p:cNvPr id="8" name="Rectangle 7"/>
          <p:cNvSpPr/>
          <p:nvPr/>
        </p:nvSpPr>
        <p:spPr>
          <a:xfrm>
            <a:off x="271022" y="5971112"/>
            <a:ext cx="3369326" cy="738664"/>
          </a:xfrm>
          <a:prstGeom prst="rect">
            <a:avLst/>
          </a:prstGeom>
        </p:spPr>
        <p:txBody>
          <a:bodyPr wrap="square">
            <a:spAutoFit/>
          </a:bodyPr>
          <a:lstStyle/>
          <a:p>
            <a:r>
              <a:rPr lang="en-US" sz="1400" dirty="0">
                <a:solidFill>
                  <a:schemeClr val="bg1"/>
                </a:solidFill>
                <a:latin typeface="Georgia" panose="02040502050405020303" pitchFamily="18" charset="0"/>
                <a:ea typeface="Optima" charset="0"/>
                <a:cs typeface="Optima" charset="0"/>
              </a:rPr>
              <a:t>From the </a:t>
            </a:r>
            <a:r>
              <a:rPr lang="en-US" sz="1400" i="1" dirty="0">
                <a:solidFill>
                  <a:schemeClr val="bg1"/>
                </a:solidFill>
                <a:latin typeface="Georgia" panose="02040502050405020303" pitchFamily="18" charset="0"/>
                <a:ea typeface="Optima" charset="0"/>
                <a:cs typeface="Optima" charset="0"/>
              </a:rPr>
              <a:t>New York Times </a:t>
            </a:r>
            <a:r>
              <a:rPr lang="en-US" sz="1400" dirty="0">
                <a:solidFill>
                  <a:schemeClr val="bg1"/>
                </a:solidFill>
                <a:latin typeface="Georgia" panose="02040502050405020303" pitchFamily="18" charset="0"/>
                <a:ea typeface="Optima" charset="0"/>
                <a:cs typeface="Optima" charset="0"/>
              </a:rPr>
              <a:t>Best Selling Book, </a:t>
            </a:r>
            <a:r>
              <a:rPr lang="en-US" sz="1400" i="1" dirty="0">
                <a:solidFill>
                  <a:schemeClr val="bg1"/>
                </a:solidFill>
                <a:latin typeface="Georgia" panose="02040502050405020303" pitchFamily="18" charset="0"/>
                <a:ea typeface="Optima" charset="0"/>
                <a:cs typeface="Optima" charset="0"/>
              </a:rPr>
              <a:t>SPARK: How to Lead Yourself and Others to Greater Success </a:t>
            </a:r>
          </a:p>
        </p:txBody>
      </p:sp>
      <p:pic>
        <p:nvPicPr>
          <p:cNvPr id="9" name="Picture 8">
            <a:extLst>
              <a:ext uri="{FF2B5EF4-FFF2-40B4-BE49-F238E27FC236}">
                <a16:creationId xmlns:a16="http://schemas.microsoft.com/office/drawing/2014/main" id="{D45EDD51-AC9B-CA43-A572-AE2B1917C940}"/>
              </a:ext>
            </a:extLst>
          </p:cNvPr>
          <p:cNvPicPr>
            <a:picLocks noChangeAspect="1"/>
          </p:cNvPicPr>
          <p:nvPr/>
        </p:nvPicPr>
        <p:blipFill>
          <a:blip r:embed="rId3"/>
          <a:stretch>
            <a:fillRect/>
          </a:stretch>
        </p:blipFill>
        <p:spPr>
          <a:xfrm>
            <a:off x="3448968" y="828136"/>
            <a:ext cx="6527423" cy="6527423"/>
          </a:xfrm>
          <a:prstGeom prst="rect">
            <a:avLst/>
          </a:prstGeom>
        </p:spPr>
      </p:pic>
    </p:spTree>
    <p:extLst>
      <p:ext uri="{BB962C8B-B14F-4D97-AF65-F5344CB8AC3E}">
        <p14:creationId xmlns:p14="http://schemas.microsoft.com/office/powerpoint/2010/main" val="1518153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4573293" y="965456"/>
            <a:ext cx="5650988" cy="5650988"/>
          </a:xfrm>
          <a:prstGeom prst="rect">
            <a:avLst/>
          </a:prstGeom>
        </p:spPr>
      </p:pic>
      <p:sp>
        <p:nvSpPr>
          <p:cNvPr id="3" name="TextBox 2"/>
          <p:cNvSpPr txBox="1"/>
          <p:nvPr/>
        </p:nvSpPr>
        <p:spPr>
          <a:xfrm>
            <a:off x="528125" y="1134229"/>
            <a:ext cx="4644269" cy="738516"/>
          </a:xfrm>
          <a:prstGeom prst="rect">
            <a:avLst/>
          </a:prstGeom>
          <a:noFill/>
        </p:spPr>
        <p:txBody>
          <a:bodyPr vert="horz" lIns="91440" tIns="45720" rIns="91440" bIns="45720" rtlCol="0" anchor="t">
            <a:noAutofit/>
          </a:bodyPr>
          <a:lstStyle/>
          <a:p>
            <a:pPr>
              <a:lnSpc>
                <a:spcPct val="80000"/>
              </a:lnSpc>
              <a:spcBef>
                <a:spcPct val="0"/>
              </a:spcBef>
            </a:pPr>
            <a:r>
              <a:rPr lang="en-US" sz="5400" b="1" dirty="0">
                <a:solidFill>
                  <a:schemeClr val="bg1"/>
                </a:solidFill>
                <a:latin typeface="Arial" panose="020B0604020202020204" pitchFamily="34" charset="0"/>
                <a:ea typeface="Optima" charset="0"/>
                <a:cs typeface="Arial" panose="020B0604020202020204" pitchFamily="34" charset="0"/>
              </a:rPr>
              <a:t>Exercise</a:t>
            </a:r>
          </a:p>
        </p:txBody>
      </p:sp>
    </p:spTree>
    <p:extLst>
      <p:ext uri="{BB962C8B-B14F-4D97-AF65-F5344CB8AC3E}">
        <p14:creationId xmlns:p14="http://schemas.microsoft.com/office/powerpoint/2010/main" val="168423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a:spLocks noChangeAspect="1"/>
          </p:cNvSpPr>
          <p:nvPr/>
        </p:nvSpPr>
        <p:spPr>
          <a:xfrm flipH="1">
            <a:off x="0" y="467237"/>
            <a:ext cx="8470838" cy="914400"/>
          </a:xfrm>
          <a:custGeom>
            <a:avLst/>
            <a:gdLst>
              <a:gd name="connsiteX0" fmla="*/ 8470838 w 8470838"/>
              <a:gd name="connsiteY0" fmla="*/ 0 h 914400"/>
              <a:gd name="connsiteX1" fmla="*/ 473994 w 8470838"/>
              <a:gd name="connsiteY1" fmla="*/ 0 h 914400"/>
              <a:gd name="connsiteX2" fmla="*/ 473994 w 8470838"/>
              <a:gd name="connsiteY2" fmla="*/ 1693 h 914400"/>
              <a:gd name="connsiteX3" fmla="*/ 457200 w 8470838"/>
              <a:gd name="connsiteY3" fmla="*/ 0 h 914400"/>
              <a:gd name="connsiteX4" fmla="*/ 0 w 8470838"/>
              <a:gd name="connsiteY4" fmla="*/ 457200 h 914400"/>
              <a:gd name="connsiteX5" fmla="*/ 457200 w 8470838"/>
              <a:gd name="connsiteY5" fmla="*/ 914400 h 914400"/>
              <a:gd name="connsiteX6" fmla="*/ 473994 w 8470838"/>
              <a:gd name="connsiteY6" fmla="*/ 912707 h 914400"/>
              <a:gd name="connsiteX7" fmla="*/ 473994 w 8470838"/>
              <a:gd name="connsiteY7" fmla="*/ 914400 h 914400"/>
              <a:gd name="connsiteX8" fmla="*/ 8470838 w 8470838"/>
              <a:gd name="connsiteY8"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0838" h="914400">
                <a:moveTo>
                  <a:pt x="8470838" y="0"/>
                </a:moveTo>
                <a:lnTo>
                  <a:pt x="473994" y="0"/>
                </a:lnTo>
                <a:lnTo>
                  <a:pt x="473994" y="1693"/>
                </a:lnTo>
                <a:lnTo>
                  <a:pt x="457200" y="0"/>
                </a:lnTo>
                <a:cubicBezTo>
                  <a:pt x="204695" y="0"/>
                  <a:pt x="0" y="204695"/>
                  <a:pt x="0" y="457200"/>
                </a:cubicBezTo>
                <a:cubicBezTo>
                  <a:pt x="0" y="709705"/>
                  <a:pt x="204695" y="914400"/>
                  <a:pt x="457200" y="914400"/>
                </a:cubicBezTo>
                <a:lnTo>
                  <a:pt x="473994" y="912707"/>
                </a:lnTo>
                <a:lnTo>
                  <a:pt x="473994" y="914400"/>
                </a:lnTo>
                <a:lnTo>
                  <a:pt x="8470838" y="9144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25909" y="570494"/>
            <a:ext cx="6498167" cy="707886"/>
          </a:xfrm>
          <a:prstGeom prst="rect">
            <a:avLst/>
          </a:prstGeom>
          <a:noFill/>
        </p:spPr>
        <p:txBody>
          <a:bodyPr wrap="square" rtlCol="0" anchor="ctr">
            <a:spAutoFit/>
          </a:bodyPr>
          <a:lstStyle/>
          <a:p>
            <a:r>
              <a:rPr lang="en-US" sz="4000" b="1" dirty="0">
                <a:solidFill>
                  <a:schemeClr val="accent1"/>
                </a:solidFill>
                <a:latin typeface="Arial" panose="020B0604020202020204" pitchFamily="34" charset="0"/>
                <a:ea typeface="Optima" charset="0"/>
                <a:cs typeface="Arial" panose="020B0604020202020204" pitchFamily="34" charset="0"/>
              </a:rPr>
              <a:t>Be the Spark</a:t>
            </a:r>
          </a:p>
        </p:txBody>
      </p:sp>
      <p:sp>
        <p:nvSpPr>
          <p:cNvPr id="12" name="Oval 11"/>
          <p:cNvSpPr>
            <a:spLocks noChangeAspect="1"/>
          </p:cNvSpPr>
          <p:nvPr/>
        </p:nvSpPr>
        <p:spPr>
          <a:xfrm>
            <a:off x="7635685" y="581537"/>
            <a:ext cx="685800" cy="685800"/>
          </a:xfrm>
          <a:prstGeom prst="ellipse">
            <a:avLst/>
          </a:prstGeom>
          <a:solidFill>
            <a:srgbClr val="F37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7749985" y="695837"/>
            <a:ext cx="457200" cy="457200"/>
          </a:xfrm>
          <a:prstGeom prst="rect">
            <a:avLst/>
          </a:prstGeom>
        </p:spPr>
      </p:pic>
      <p:sp>
        <p:nvSpPr>
          <p:cNvPr id="13" name="Rectangle 12"/>
          <p:cNvSpPr/>
          <p:nvPr/>
        </p:nvSpPr>
        <p:spPr>
          <a:xfrm>
            <a:off x="1146056" y="5616011"/>
            <a:ext cx="6851888" cy="649024"/>
          </a:xfrm>
          <a:prstGeom prst="rect">
            <a:avLst/>
          </a:prstGeom>
        </p:spPr>
        <p:txBody>
          <a:bodyPr wrap="square">
            <a:spAutoFit/>
          </a:bodyPr>
          <a:lstStyle/>
          <a:p>
            <a:pPr algn="ctr">
              <a:lnSpc>
                <a:spcPct val="125000"/>
              </a:lnSpc>
              <a:spcAft>
                <a:spcPts val="1800"/>
              </a:spcAft>
            </a:pPr>
            <a:r>
              <a:rPr lang="en-US" sz="3200" dirty="0" err="1">
                <a:solidFill>
                  <a:schemeClr val="bg1"/>
                </a:solidFill>
                <a:latin typeface="Georgia" panose="02040502050405020303" pitchFamily="18" charset="0"/>
                <a:ea typeface="Optima" charset="0"/>
                <a:cs typeface="Optima" charset="0"/>
              </a:rPr>
              <a:t>www.sparkslead.us</a:t>
            </a:r>
            <a:endParaRPr lang="en-US" sz="3200" dirty="0">
              <a:solidFill>
                <a:schemeClr val="bg1"/>
              </a:solidFill>
              <a:latin typeface="Georgia" panose="02040502050405020303" pitchFamily="18" charset="0"/>
              <a:ea typeface="Optima" charset="0"/>
              <a:cs typeface="Optima" charset="0"/>
            </a:endParaRPr>
          </a:p>
        </p:txBody>
      </p:sp>
      <p:pic>
        <p:nvPicPr>
          <p:cNvPr id="16" name="Picture 15"/>
          <p:cNvPicPr>
            <a:picLocks noChangeAspect="1"/>
          </p:cNvPicPr>
          <p:nvPr/>
        </p:nvPicPr>
        <p:blipFill>
          <a:blip r:embed="rId4"/>
          <a:stretch>
            <a:fillRect/>
          </a:stretch>
        </p:blipFill>
        <p:spPr>
          <a:xfrm>
            <a:off x="1710389" y="1769177"/>
            <a:ext cx="5723222" cy="4189398"/>
          </a:xfrm>
          <a:prstGeom prst="rect">
            <a:avLst/>
          </a:prstGeom>
        </p:spPr>
      </p:pic>
    </p:spTree>
    <p:extLst>
      <p:ext uri="{BB962C8B-B14F-4D97-AF65-F5344CB8AC3E}">
        <p14:creationId xmlns:p14="http://schemas.microsoft.com/office/powerpoint/2010/main" val="1646873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a:spLocks noChangeAspect="1"/>
          </p:cNvSpPr>
          <p:nvPr/>
        </p:nvSpPr>
        <p:spPr>
          <a:xfrm flipH="1">
            <a:off x="0" y="467237"/>
            <a:ext cx="8470838" cy="914400"/>
          </a:xfrm>
          <a:custGeom>
            <a:avLst/>
            <a:gdLst>
              <a:gd name="connsiteX0" fmla="*/ 8470838 w 8470838"/>
              <a:gd name="connsiteY0" fmla="*/ 0 h 914400"/>
              <a:gd name="connsiteX1" fmla="*/ 473994 w 8470838"/>
              <a:gd name="connsiteY1" fmla="*/ 0 h 914400"/>
              <a:gd name="connsiteX2" fmla="*/ 473994 w 8470838"/>
              <a:gd name="connsiteY2" fmla="*/ 1693 h 914400"/>
              <a:gd name="connsiteX3" fmla="*/ 457200 w 8470838"/>
              <a:gd name="connsiteY3" fmla="*/ 0 h 914400"/>
              <a:gd name="connsiteX4" fmla="*/ 0 w 8470838"/>
              <a:gd name="connsiteY4" fmla="*/ 457200 h 914400"/>
              <a:gd name="connsiteX5" fmla="*/ 457200 w 8470838"/>
              <a:gd name="connsiteY5" fmla="*/ 914400 h 914400"/>
              <a:gd name="connsiteX6" fmla="*/ 473994 w 8470838"/>
              <a:gd name="connsiteY6" fmla="*/ 912707 h 914400"/>
              <a:gd name="connsiteX7" fmla="*/ 473994 w 8470838"/>
              <a:gd name="connsiteY7" fmla="*/ 914400 h 914400"/>
              <a:gd name="connsiteX8" fmla="*/ 8470838 w 8470838"/>
              <a:gd name="connsiteY8"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0838" h="914400">
                <a:moveTo>
                  <a:pt x="8470838" y="0"/>
                </a:moveTo>
                <a:lnTo>
                  <a:pt x="473994" y="0"/>
                </a:lnTo>
                <a:lnTo>
                  <a:pt x="473994" y="1693"/>
                </a:lnTo>
                <a:lnTo>
                  <a:pt x="457200" y="0"/>
                </a:lnTo>
                <a:cubicBezTo>
                  <a:pt x="204695" y="0"/>
                  <a:pt x="0" y="204695"/>
                  <a:pt x="0" y="457200"/>
                </a:cubicBezTo>
                <a:cubicBezTo>
                  <a:pt x="0" y="709705"/>
                  <a:pt x="204695" y="914400"/>
                  <a:pt x="457200" y="914400"/>
                </a:cubicBezTo>
                <a:lnTo>
                  <a:pt x="473994" y="912707"/>
                </a:lnTo>
                <a:lnTo>
                  <a:pt x="473994" y="914400"/>
                </a:lnTo>
                <a:lnTo>
                  <a:pt x="8470838" y="9144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5909" y="570494"/>
            <a:ext cx="6498167" cy="707886"/>
          </a:xfrm>
          <a:prstGeom prst="rect">
            <a:avLst/>
          </a:prstGeom>
          <a:noFill/>
        </p:spPr>
        <p:txBody>
          <a:bodyPr wrap="square" rtlCol="0" anchor="ctr">
            <a:spAutoFit/>
          </a:bodyPr>
          <a:lstStyle/>
          <a:p>
            <a:r>
              <a:rPr lang="en-US" sz="4000" b="1" dirty="0">
                <a:solidFill>
                  <a:schemeClr val="tx2"/>
                </a:solidFill>
                <a:latin typeface="Arial" panose="020B0604020202020204" pitchFamily="34" charset="0"/>
                <a:ea typeface="Optima" charset="0"/>
                <a:cs typeface="Arial" panose="020B0604020202020204" pitchFamily="34" charset="0"/>
              </a:rPr>
              <a:t>Group Discussion</a:t>
            </a:r>
          </a:p>
        </p:txBody>
      </p:sp>
      <p:sp>
        <p:nvSpPr>
          <p:cNvPr id="6" name="Rectangle 5"/>
          <p:cNvSpPr/>
          <p:nvPr/>
        </p:nvSpPr>
        <p:spPr>
          <a:xfrm>
            <a:off x="625909" y="2192011"/>
            <a:ext cx="7009776" cy="1769715"/>
          </a:xfrm>
          <a:prstGeom prst="rect">
            <a:avLst/>
          </a:prstGeom>
        </p:spPr>
        <p:txBody>
          <a:bodyPr wrap="square">
            <a:spAutoFit/>
          </a:bodyPr>
          <a:lstStyle/>
          <a:p>
            <a:pPr marL="457200" lvl="0" indent="-457200">
              <a:spcAft>
                <a:spcPts val="3000"/>
              </a:spcAft>
              <a:buFont typeface="Arial" charset="0"/>
              <a:buChar char="•"/>
              <a:defRPr/>
            </a:pPr>
            <a:r>
              <a:rPr lang="en-US" sz="2800" dirty="0">
                <a:solidFill>
                  <a:schemeClr val="bg1"/>
                </a:solidFill>
                <a:latin typeface="Georgia" panose="02040502050405020303" pitchFamily="18" charset="0"/>
                <a:ea typeface="Optima" charset="0"/>
                <a:cs typeface="Optima" charset="0"/>
              </a:rPr>
              <a:t>How do you define consistency?</a:t>
            </a:r>
          </a:p>
          <a:p>
            <a:pPr marL="457200" lvl="0" indent="-457200">
              <a:spcAft>
                <a:spcPts val="3000"/>
              </a:spcAft>
              <a:buFont typeface="Arial" charset="0"/>
              <a:buChar char="•"/>
              <a:defRPr/>
            </a:pPr>
            <a:r>
              <a:rPr lang="en-US" sz="2800" dirty="0">
                <a:solidFill>
                  <a:schemeClr val="bg1"/>
                </a:solidFill>
                <a:latin typeface="Georgia" panose="02040502050405020303" pitchFamily="18" charset="0"/>
                <a:ea typeface="Optima" charset="0"/>
                <a:cs typeface="Optima" charset="0"/>
              </a:rPr>
              <a:t>Why is consistency an important leadership quality?</a:t>
            </a:r>
          </a:p>
        </p:txBody>
      </p:sp>
      <p:sp>
        <p:nvSpPr>
          <p:cNvPr id="12" name="Oval 11"/>
          <p:cNvSpPr>
            <a:spLocks noChangeAspect="1"/>
          </p:cNvSpPr>
          <p:nvPr/>
        </p:nvSpPr>
        <p:spPr>
          <a:xfrm>
            <a:off x="7635685" y="581537"/>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9985" y="695837"/>
            <a:ext cx="457200" cy="457200"/>
          </a:xfrm>
          <a:prstGeom prst="rect">
            <a:avLst/>
          </a:prstGeom>
        </p:spPr>
      </p:pic>
    </p:spTree>
    <p:extLst>
      <p:ext uri="{BB962C8B-B14F-4D97-AF65-F5344CB8AC3E}">
        <p14:creationId xmlns:p14="http://schemas.microsoft.com/office/powerpoint/2010/main" val="1870337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7625" y="1127410"/>
            <a:ext cx="4644269" cy="738516"/>
          </a:xfrm>
          <a:prstGeom prst="rect">
            <a:avLst/>
          </a:prstGeom>
          <a:noFill/>
        </p:spPr>
        <p:txBody>
          <a:bodyPr vert="horz" lIns="91440" tIns="45720" rIns="91440" bIns="45720" rtlCol="0" anchor="t">
            <a:noAutofit/>
          </a:bodyPr>
          <a:lstStyle/>
          <a:p>
            <a:pPr>
              <a:lnSpc>
                <a:spcPct val="80000"/>
              </a:lnSpc>
              <a:spcBef>
                <a:spcPct val="0"/>
              </a:spcBef>
            </a:pPr>
            <a:r>
              <a:rPr lang="en-US" sz="3600" b="1" dirty="0">
                <a:solidFill>
                  <a:schemeClr val="bg1"/>
                </a:solidFill>
                <a:latin typeface="Arial" panose="020B0604020202020204" pitchFamily="34" charset="0"/>
                <a:ea typeface="Optima" charset="0"/>
                <a:cs typeface="Arial" panose="020B0604020202020204" pitchFamily="34" charset="0"/>
              </a:rPr>
              <a:t>Be consistent</a:t>
            </a:r>
          </a:p>
        </p:txBody>
      </p:sp>
      <p:sp>
        <p:nvSpPr>
          <p:cNvPr id="5" name="TextBox 4"/>
          <p:cNvSpPr txBox="1"/>
          <p:nvPr/>
        </p:nvSpPr>
        <p:spPr>
          <a:xfrm>
            <a:off x="337625" y="1916282"/>
            <a:ext cx="3924132" cy="1776384"/>
          </a:xfrm>
          <a:prstGeom prst="rect">
            <a:avLst/>
          </a:prstGeom>
          <a:noFill/>
        </p:spPr>
        <p:txBody>
          <a:bodyPr wrap="square" rtlCol="0">
            <a:spAutoFit/>
          </a:bodyPr>
          <a:lstStyle/>
          <a:p>
            <a:pPr>
              <a:lnSpc>
                <a:spcPct val="114000"/>
              </a:lnSpc>
            </a:pPr>
            <a:r>
              <a:rPr lang="en-US" sz="2400" dirty="0">
                <a:solidFill>
                  <a:schemeClr val="bg1"/>
                </a:solidFill>
                <a:latin typeface="Georgia" panose="02040502050405020303" pitchFamily="18" charset="0"/>
                <a:ea typeface="Optima" charset="0"/>
                <a:cs typeface="Optima" charset="0"/>
              </a:rPr>
              <a:t>Consistency is your ability to adhere to your values and intentions regardless of your circumstances</a:t>
            </a:r>
          </a:p>
        </p:txBody>
      </p:sp>
      <p:pic>
        <p:nvPicPr>
          <p:cNvPr id="6" name="Picture 5">
            <a:extLst>
              <a:ext uri="{FF2B5EF4-FFF2-40B4-BE49-F238E27FC236}">
                <a16:creationId xmlns:a16="http://schemas.microsoft.com/office/drawing/2014/main" id="{E9231229-8841-A244-B330-FDAFF319E6EA}"/>
              </a:ext>
            </a:extLst>
          </p:cNvPr>
          <p:cNvPicPr>
            <a:picLocks noChangeAspect="1"/>
          </p:cNvPicPr>
          <p:nvPr/>
        </p:nvPicPr>
        <p:blipFill>
          <a:blip r:embed="rId3"/>
          <a:stretch>
            <a:fillRect/>
          </a:stretch>
        </p:blipFill>
        <p:spPr>
          <a:xfrm>
            <a:off x="3383927" y="800099"/>
            <a:ext cx="6528816" cy="6528816"/>
          </a:xfrm>
          <a:prstGeom prst="rect">
            <a:avLst/>
          </a:prstGeom>
        </p:spPr>
      </p:pic>
    </p:spTree>
    <p:extLst>
      <p:ext uri="{BB962C8B-B14F-4D97-AF65-F5344CB8AC3E}">
        <p14:creationId xmlns:p14="http://schemas.microsoft.com/office/powerpoint/2010/main" val="212231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a:spLocks noChangeAspect="1"/>
          </p:cNvSpPr>
          <p:nvPr/>
        </p:nvSpPr>
        <p:spPr>
          <a:xfrm flipH="1">
            <a:off x="0" y="467237"/>
            <a:ext cx="8470838" cy="914400"/>
          </a:xfrm>
          <a:custGeom>
            <a:avLst/>
            <a:gdLst>
              <a:gd name="connsiteX0" fmla="*/ 8470838 w 8470838"/>
              <a:gd name="connsiteY0" fmla="*/ 0 h 914400"/>
              <a:gd name="connsiteX1" fmla="*/ 473994 w 8470838"/>
              <a:gd name="connsiteY1" fmla="*/ 0 h 914400"/>
              <a:gd name="connsiteX2" fmla="*/ 473994 w 8470838"/>
              <a:gd name="connsiteY2" fmla="*/ 1693 h 914400"/>
              <a:gd name="connsiteX3" fmla="*/ 457200 w 8470838"/>
              <a:gd name="connsiteY3" fmla="*/ 0 h 914400"/>
              <a:gd name="connsiteX4" fmla="*/ 0 w 8470838"/>
              <a:gd name="connsiteY4" fmla="*/ 457200 h 914400"/>
              <a:gd name="connsiteX5" fmla="*/ 457200 w 8470838"/>
              <a:gd name="connsiteY5" fmla="*/ 914400 h 914400"/>
              <a:gd name="connsiteX6" fmla="*/ 473994 w 8470838"/>
              <a:gd name="connsiteY6" fmla="*/ 912707 h 914400"/>
              <a:gd name="connsiteX7" fmla="*/ 473994 w 8470838"/>
              <a:gd name="connsiteY7" fmla="*/ 914400 h 914400"/>
              <a:gd name="connsiteX8" fmla="*/ 8470838 w 8470838"/>
              <a:gd name="connsiteY8"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0838" h="914400">
                <a:moveTo>
                  <a:pt x="8470838" y="0"/>
                </a:moveTo>
                <a:lnTo>
                  <a:pt x="473994" y="0"/>
                </a:lnTo>
                <a:lnTo>
                  <a:pt x="473994" y="1693"/>
                </a:lnTo>
                <a:lnTo>
                  <a:pt x="457200" y="0"/>
                </a:lnTo>
                <a:cubicBezTo>
                  <a:pt x="204695" y="0"/>
                  <a:pt x="0" y="204695"/>
                  <a:pt x="0" y="457200"/>
                </a:cubicBezTo>
                <a:cubicBezTo>
                  <a:pt x="0" y="709705"/>
                  <a:pt x="204695" y="914400"/>
                  <a:pt x="457200" y="914400"/>
                </a:cubicBezTo>
                <a:lnTo>
                  <a:pt x="473994" y="912707"/>
                </a:lnTo>
                <a:lnTo>
                  <a:pt x="473994" y="914400"/>
                </a:lnTo>
                <a:lnTo>
                  <a:pt x="8470838" y="9144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5909" y="570494"/>
            <a:ext cx="6498167" cy="707886"/>
          </a:xfrm>
          <a:prstGeom prst="rect">
            <a:avLst/>
          </a:prstGeom>
          <a:noFill/>
        </p:spPr>
        <p:txBody>
          <a:bodyPr wrap="square" rtlCol="0" anchor="ctr">
            <a:spAutoFit/>
          </a:bodyPr>
          <a:lstStyle/>
          <a:p>
            <a:r>
              <a:rPr lang="en-US" sz="4000" b="1" dirty="0">
                <a:solidFill>
                  <a:schemeClr val="tx2"/>
                </a:solidFill>
                <a:latin typeface="Arial" panose="020B0604020202020204" pitchFamily="34" charset="0"/>
                <a:ea typeface="Optima" charset="0"/>
                <a:cs typeface="Arial" panose="020B0604020202020204" pitchFamily="34" charset="0"/>
              </a:rPr>
              <a:t>Developing Consistency</a:t>
            </a:r>
          </a:p>
        </p:txBody>
      </p:sp>
      <p:sp>
        <p:nvSpPr>
          <p:cNvPr id="12" name="Oval 11"/>
          <p:cNvSpPr>
            <a:spLocks noChangeAspect="1"/>
          </p:cNvSpPr>
          <p:nvPr/>
        </p:nvSpPr>
        <p:spPr>
          <a:xfrm>
            <a:off x="7635685" y="581537"/>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7763840" y="681982"/>
            <a:ext cx="457200" cy="457200"/>
          </a:xfrm>
          <a:prstGeom prst="rect">
            <a:avLst/>
          </a:prstGeom>
        </p:spPr>
      </p:pic>
      <p:sp>
        <p:nvSpPr>
          <p:cNvPr id="2" name="Hexagon 1">
            <a:extLst>
              <a:ext uri="{FF2B5EF4-FFF2-40B4-BE49-F238E27FC236}">
                <a16:creationId xmlns:a16="http://schemas.microsoft.com/office/drawing/2014/main" id="{0202C4E9-A3B3-E246-AEE4-4919511CD894}"/>
              </a:ext>
            </a:extLst>
          </p:cNvPr>
          <p:cNvSpPr/>
          <p:nvPr/>
        </p:nvSpPr>
        <p:spPr>
          <a:xfrm rot="5400000">
            <a:off x="3241963" y="1967346"/>
            <a:ext cx="2493819" cy="2230582"/>
          </a:xfrm>
          <a:prstGeom prst="hexagon">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2B0D1A11-F62F-7642-AC03-A7A0F6FEB2E5}"/>
              </a:ext>
            </a:extLst>
          </p:cNvPr>
          <p:cNvSpPr/>
          <p:nvPr/>
        </p:nvSpPr>
        <p:spPr>
          <a:xfrm rot="5400000">
            <a:off x="2064326" y="3990110"/>
            <a:ext cx="2493819" cy="2230582"/>
          </a:xfrm>
          <a:prstGeom prst="hexagon">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EC67E0D5-AD4B-9747-8674-B775A8B7F81D}"/>
              </a:ext>
            </a:extLst>
          </p:cNvPr>
          <p:cNvSpPr/>
          <p:nvPr/>
        </p:nvSpPr>
        <p:spPr>
          <a:xfrm rot="5400000">
            <a:off x="4419601" y="3990110"/>
            <a:ext cx="2493819" cy="2230582"/>
          </a:xfrm>
          <a:prstGeom prst="hexagon">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D50042B-7B85-2640-888E-A4E368C873F1}"/>
              </a:ext>
            </a:extLst>
          </p:cNvPr>
          <p:cNvSpPr txBox="1"/>
          <p:nvPr/>
        </p:nvSpPr>
        <p:spPr>
          <a:xfrm>
            <a:off x="3373581" y="2435907"/>
            <a:ext cx="2230583" cy="1384995"/>
          </a:xfrm>
          <a:prstGeom prst="rect">
            <a:avLst/>
          </a:prstGeom>
          <a:noFill/>
        </p:spPr>
        <p:txBody>
          <a:bodyPr wrap="square" rtlCol="0" anchor="ctr">
            <a:spAutoFit/>
          </a:bodyPr>
          <a:lstStyle/>
          <a:p>
            <a:pPr algn="ctr"/>
            <a:r>
              <a:rPr lang="en-US" sz="2800" dirty="0">
                <a:solidFill>
                  <a:schemeClr val="tx2"/>
                </a:solidFill>
                <a:latin typeface="Georgia" panose="02040502050405020303" pitchFamily="18" charset="0"/>
                <a:ea typeface="Optima" charset="0"/>
                <a:cs typeface="Arial" panose="020B0604020202020204" pitchFamily="34" charset="0"/>
              </a:rPr>
              <a:t>Form readiness habits</a:t>
            </a:r>
          </a:p>
        </p:txBody>
      </p:sp>
      <p:sp>
        <p:nvSpPr>
          <p:cNvPr id="13" name="TextBox 12">
            <a:extLst>
              <a:ext uri="{FF2B5EF4-FFF2-40B4-BE49-F238E27FC236}">
                <a16:creationId xmlns:a16="http://schemas.microsoft.com/office/drawing/2014/main" id="{F91ADD38-7BB6-FD4C-8003-40C43AF404AE}"/>
              </a:ext>
            </a:extLst>
          </p:cNvPr>
          <p:cNvSpPr txBox="1"/>
          <p:nvPr/>
        </p:nvSpPr>
        <p:spPr>
          <a:xfrm>
            <a:off x="2195944" y="4643458"/>
            <a:ext cx="2230583" cy="954107"/>
          </a:xfrm>
          <a:prstGeom prst="rect">
            <a:avLst/>
          </a:prstGeom>
          <a:noFill/>
        </p:spPr>
        <p:txBody>
          <a:bodyPr wrap="square" rtlCol="0" anchor="ctr">
            <a:spAutoFit/>
          </a:bodyPr>
          <a:lstStyle/>
          <a:p>
            <a:pPr algn="ctr"/>
            <a:r>
              <a:rPr lang="en-US" sz="2800" dirty="0">
                <a:solidFill>
                  <a:schemeClr val="tx2"/>
                </a:solidFill>
                <a:latin typeface="Georgia" panose="02040502050405020303" pitchFamily="18" charset="0"/>
                <a:ea typeface="Optima" charset="0"/>
                <a:cs typeface="Arial" panose="020B0604020202020204" pitchFamily="34" charset="0"/>
              </a:rPr>
              <a:t>Create capacity</a:t>
            </a:r>
          </a:p>
        </p:txBody>
      </p:sp>
      <p:sp>
        <p:nvSpPr>
          <p:cNvPr id="14" name="TextBox 13">
            <a:extLst>
              <a:ext uri="{FF2B5EF4-FFF2-40B4-BE49-F238E27FC236}">
                <a16:creationId xmlns:a16="http://schemas.microsoft.com/office/drawing/2014/main" id="{DE405158-F3B5-0649-A183-6215701555A8}"/>
              </a:ext>
            </a:extLst>
          </p:cNvPr>
          <p:cNvSpPr txBox="1"/>
          <p:nvPr/>
        </p:nvSpPr>
        <p:spPr>
          <a:xfrm>
            <a:off x="4578925" y="4643458"/>
            <a:ext cx="2230583" cy="954107"/>
          </a:xfrm>
          <a:prstGeom prst="rect">
            <a:avLst/>
          </a:prstGeom>
          <a:noFill/>
        </p:spPr>
        <p:txBody>
          <a:bodyPr wrap="square" rtlCol="0" anchor="ctr">
            <a:spAutoFit/>
          </a:bodyPr>
          <a:lstStyle/>
          <a:p>
            <a:pPr algn="ctr"/>
            <a:r>
              <a:rPr lang="en-US" sz="2800" dirty="0">
                <a:solidFill>
                  <a:schemeClr val="tx2"/>
                </a:solidFill>
                <a:latin typeface="Georgia" panose="02040502050405020303" pitchFamily="18" charset="0"/>
                <a:ea typeface="Optima" charset="0"/>
                <a:cs typeface="Arial" panose="020B0604020202020204" pitchFamily="34" charset="0"/>
              </a:rPr>
              <a:t>Do one </a:t>
            </a:r>
            <a:br>
              <a:rPr lang="en-US" sz="2800" dirty="0">
                <a:solidFill>
                  <a:schemeClr val="tx2"/>
                </a:solidFill>
                <a:latin typeface="Georgia" panose="02040502050405020303" pitchFamily="18" charset="0"/>
                <a:ea typeface="Optima" charset="0"/>
                <a:cs typeface="Arial" panose="020B0604020202020204" pitchFamily="34" charset="0"/>
              </a:rPr>
            </a:br>
            <a:r>
              <a:rPr lang="en-US" sz="2800" dirty="0">
                <a:solidFill>
                  <a:schemeClr val="tx2"/>
                </a:solidFill>
                <a:latin typeface="Georgia" panose="02040502050405020303" pitchFamily="18" charset="0"/>
                <a:ea typeface="Optima" charset="0"/>
                <a:cs typeface="Arial" panose="020B0604020202020204" pitchFamily="34" charset="0"/>
              </a:rPr>
              <a:t>less thing</a:t>
            </a:r>
          </a:p>
        </p:txBody>
      </p:sp>
    </p:spTree>
    <p:extLst>
      <p:ext uri="{BB962C8B-B14F-4D97-AF65-F5344CB8AC3E}">
        <p14:creationId xmlns:p14="http://schemas.microsoft.com/office/powerpoint/2010/main" val="38306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1"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EAEF7F-6D77-9640-91B7-B32B71EA0DEF}"/>
              </a:ext>
            </a:extLst>
          </p:cNvPr>
          <p:cNvPicPr>
            <a:picLocks noChangeAspect="1"/>
          </p:cNvPicPr>
          <p:nvPr/>
        </p:nvPicPr>
        <p:blipFill rotWithShape="1">
          <a:blip r:embed="rId3"/>
          <a:srcRect l="4752" t="-1" r="1764" b="45346"/>
          <a:stretch/>
        </p:blipFill>
        <p:spPr>
          <a:xfrm>
            <a:off x="0" y="0"/>
            <a:ext cx="9144000" cy="4019909"/>
          </a:xfrm>
          <a:prstGeom prst="rect">
            <a:avLst/>
          </a:prstGeom>
        </p:spPr>
      </p:pic>
      <p:sp>
        <p:nvSpPr>
          <p:cNvPr id="14" name="Rectangle 13">
            <a:extLst>
              <a:ext uri="{FF2B5EF4-FFF2-40B4-BE49-F238E27FC236}">
                <a16:creationId xmlns:a16="http://schemas.microsoft.com/office/drawing/2014/main" id="{E30E8C74-E0A5-B04F-B167-497F797DDDEF}"/>
              </a:ext>
            </a:extLst>
          </p:cNvPr>
          <p:cNvSpPr/>
          <p:nvPr/>
        </p:nvSpPr>
        <p:spPr>
          <a:xfrm>
            <a:off x="888391" y="5419975"/>
            <a:ext cx="5055210" cy="523220"/>
          </a:xfrm>
          <a:prstGeom prst="rect">
            <a:avLst/>
          </a:prstGeom>
        </p:spPr>
        <p:txBody>
          <a:bodyPr wrap="square">
            <a:spAutoFit/>
          </a:bodyPr>
          <a:lstStyle/>
          <a:p>
            <a:pPr marL="228600" lvl="0" indent="-228600">
              <a:buFont typeface="Arial" panose="020B0604020202020204" pitchFamily="34" charset="0"/>
              <a:buChar char="•"/>
              <a:defRPr/>
            </a:pPr>
            <a:r>
              <a:rPr lang="en-US" sz="2800" dirty="0">
                <a:solidFill>
                  <a:schemeClr val="bg1"/>
                </a:solidFill>
                <a:latin typeface="Georgia" panose="02040502050405020303" pitchFamily="18" charset="0"/>
                <a:ea typeface="Optima" charset="0"/>
                <a:cs typeface="Optima" charset="0"/>
              </a:rPr>
              <a:t>Practice</a:t>
            </a:r>
            <a:endParaRPr lang="en-US" sz="2800" i="1" dirty="0">
              <a:solidFill>
                <a:schemeClr val="bg1"/>
              </a:solidFill>
              <a:latin typeface="Georgia" panose="02040502050405020303" pitchFamily="18" charset="0"/>
              <a:ea typeface="Optima" charset="0"/>
              <a:cs typeface="Optima" charset="0"/>
            </a:endParaRPr>
          </a:p>
        </p:txBody>
      </p:sp>
      <p:sp>
        <p:nvSpPr>
          <p:cNvPr id="15" name="Rectangle 14">
            <a:extLst>
              <a:ext uri="{FF2B5EF4-FFF2-40B4-BE49-F238E27FC236}">
                <a16:creationId xmlns:a16="http://schemas.microsoft.com/office/drawing/2014/main" id="{D5B79A76-B75D-634A-956C-6EF17E6DC522}"/>
              </a:ext>
            </a:extLst>
          </p:cNvPr>
          <p:cNvSpPr/>
          <p:nvPr/>
        </p:nvSpPr>
        <p:spPr>
          <a:xfrm>
            <a:off x="888390" y="4729671"/>
            <a:ext cx="6150024" cy="523220"/>
          </a:xfrm>
          <a:prstGeom prst="rect">
            <a:avLst/>
          </a:prstGeom>
        </p:spPr>
        <p:txBody>
          <a:bodyPr wrap="square">
            <a:spAutoFit/>
          </a:bodyPr>
          <a:lstStyle/>
          <a:p>
            <a:pPr marL="8929" lvl="0">
              <a:defRPr/>
            </a:pPr>
            <a:r>
              <a:rPr lang="en-US" sz="2800" b="1" dirty="0">
                <a:solidFill>
                  <a:schemeClr val="bg1"/>
                </a:solidFill>
                <a:latin typeface="Arial" panose="020B0604020202020204" pitchFamily="34" charset="0"/>
                <a:ea typeface="Optima" charset="0"/>
                <a:cs typeface="Arial" panose="020B0604020202020204" pitchFamily="34" charset="0"/>
              </a:rPr>
              <a:t>Form readiness habits</a:t>
            </a:r>
            <a:endParaRPr lang="en-US" sz="2800" b="1" i="1" dirty="0">
              <a:solidFill>
                <a:schemeClr val="bg1"/>
              </a:solidFill>
              <a:latin typeface="Arial" panose="020B0604020202020204" pitchFamily="34" charset="0"/>
              <a:ea typeface="Optima" charset="0"/>
              <a:cs typeface="Arial" panose="020B0604020202020204" pitchFamily="34" charset="0"/>
            </a:endParaRPr>
          </a:p>
        </p:txBody>
      </p:sp>
      <p:pic>
        <p:nvPicPr>
          <p:cNvPr id="16" name="Picture 15" descr="asterisk.png">
            <a:extLst>
              <a:ext uri="{FF2B5EF4-FFF2-40B4-BE49-F238E27FC236}">
                <a16:creationId xmlns:a16="http://schemas.microsoft.com/office/drawing/2014/main" id="{B8A12000-B067-BF42-A300-2D3D23B5B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890" y="3575008"/>
            <a:ext cx="922217" cy="922217"/>
          </a:xfrm>
          <a:prstGeom prst="rect">
            <a:avLst/>
          </a:prstGeom>
        </p:spPr>
      </p:pic>
    </p:spTree>
    <p:extLst>
      <p:ext uri="{BB962C8B-B14F-4D97-AF65-F5344CB8AC3E}">
        <p14:creationId xmlns:p14="http://schemas.microsoft.com/office/powerpoint/2010/main" val="332727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22C0C-11B9-CA4A-9A16-798FC3B54603}"/>
              </a:ext>
            </a:extLst>
          </p:cNvPr>
          <p:cNvPicPr>
            <a:picLocks noChangeAspect="1"/>
          </p:cNvPicPr>
          <p:nvPr/>
        </p:nvPicPr>
        <p:blipFill rotWithShape="1">
          <a:blip r:embed="rId3"/>
          <a:srcRect t="28340" b="10636"/>
          <a:stretch/>
        </p:blipFill>
        <p:spPr>
          <a:xfrm>
            <a:off x="0" y="0"/>
            <a:ext cx="9144000" cy="3692106"/>
          </a:xfrm>
          <a:prstGeom prst="rect">
            <a:avLst/>
          </a:prstGeom>
        </p:spPr>
      </p:pic>
      <p:sp>
        <p:nvSpPr>
          <p:cNvPr id="14" name="Rectangle 13">
            <a:extLst>
              <a:ext uri="{FF2B5EF4-FFF2-40B4-BE49-F238E27FC236}">
                <a16:creationId xmlns:a16="http://schemas.microsoft.com/office/drawing/2014/main" id="{E30E8C74-E0A5-B04F-B167-497F797DDDEF}"/>
              </a:ext>
            </a:extLst>
          </p:cNvPr>
          <p:cNvSpPr/>
          <p:nvPr/>
        </p:nvSpPr>
        <p:spPr>
          <a:xfrm>
            <a:off x="4839290" y="4401867"/>
            <a:ext cx="3804378" cy="1692771"/>
          </a:xfrm>
          <a:prstGeom prst="rect">
            <a:avLst/>
          </a:prstGeom>
        </p:spPr>
        <p:txBody>
          <a:bodyPr wrap="square">
            <a:spAutoFit/>
          </a:bodyPr>
          <a:lstStyle/>
          <a:p>
            <a:pPr marL="228600" lvl="0" indent="-228600">
              <a:spcAft>
                <a:spcPts val="1200"/>
              </a:spcAft>
              <a:buFont typeface="Arial" panose="020B0604020202020204" pitchFamily="34" charset="0"/>
              <a:buChar char="•"/>
              <a:defRPr/>
            </a:pPr>
            <a:r>
              <a:rPr lang="en-US" sz="2800" dirty="0">
                <a:solidFill>
                  <a:schemeClr val="bg1"/>
                </a:solidFill>
                <a:latin typeface="Georgia" panose="02040502050405020303" pitchFamily="18" charset="0"/>
                <a:ea typeface="Optima" charset="0"/>
                <a:cs typeface="Optima" charset="0"/>
              </a:rPr>
              <a:t>White space</a:t>
            </a:r>
          </a:p>
          <a:p>
            <a:pPr marL="228600" lvl="0" indent="-228600">
              <a:spcAft>
                <a:spcPts val="1200"/>
              </a:spcAft>
              <a:buFont typeface="Arial" panose="020B0604020202020204" pitchFamily="34" charset="0"/>
              <a:buChar char="•"/>
              <a:defRPr/>
            </a:pPr>
            <a:r>
              <a:rPr lang="en-US" sz="2800" dirty="0">
                <a:solidFill>
                  <a:schemeClr val="bg1"/>
                </a:solidFill>
                <a:latin typeface="Georgia" panose="02040502050405020303" pitchFamily="18" charset="0"/>
                <a:ea typeface="Optima" charset="0"/>
                <a:cs typeface="Optima" charset="0"/>
              </a:rPr>
              <a:t>Realistic to-do list</a:t>
            </a:r>
          </a:p>
          <a:p>
            <a:pPr marL="228600" lvl="0" indent="-228600">
              <a:spcAft>
                <a:spcPts val="1200"/>
              </a:spcAft>
              <a:buFont typeface="Arial" panose="020B0604020202020204" pitchFamily="34" charset="0"/>
              <a:buChar char="•"/>
              <a:defRPr/>
            </a:pPr>
            <a:r>
              <a:rPr lang="en-US" sz="2800" dirty="0">
                <a:solidFill>
                  <a:schemeClr val="bg1"/>
                </a:solidFill>
                <a:latin typeface="Georgia" panose="02040502050405020303" pitchFamily="18" charset="0"/>
                <a:ea typeface="Optima" charset="0"/>
                <a:cs typeface="Optima" charset="0"/>
              </a:rPr>
              <a:t>Worst first</a:t>
            </a:r>
          </a:p>
        </p:txBody>
      </p:sp>
      <p:sp>
        <p:nvSpPr>
          <p:cNvPr id="15" name="Rectangle 14">
            <a:extLst>
              <a:ext uri="{FF2B5EF4-FFF2-40B4-BE49-F238E27FC236}">
                <a16:creationId xmlns:a16="http://schemas.microsoft.com/office/drawing/2014/main" id="{D5B79A76-B75D-634A-956C-6EF17E6DC522}"/>
              </a:ext>
            </a:extLst>
          </p:cNvPr>
          <p:cNvSpPr/>
          <p:nvPr/>
        </p:nvSpPr>
        <p:spPr>
          <a:xfrm>
            <a:off x="888390" y="4401867"/>
            <a:ext cx="6150024" cy="523220"/>
          </a:xfrm>
          <a:prstGeom prst="rect">
            <a:avLst/>
          </a:prstGeom>
        </p:spPr>
        <p:txBody>
          <a:bodyPr wrap="square">
            <a:spAutoFit/>
          </a:bodyPr>
          <a:lstStyle/>
          <a:p>
            <a:pPr marL="8929" lvl="0">
              <a:defRPr/>
            </a:pPr>
            <a:r>
              <a:rPr lang="en-US" sz="2800" b="1" dirty="0">
                <a:solidFill>
                  <a:schemeClr val="bg1"/>
                </a:solidFill>
                <a:latin typeface="Arial" panose="020B0604020202020204" pitchFamily="34" charset="0"/>
                <a:ea typeface="Optima" charset="0"/>
                <a:cs typeface="Arial" panose="020B0604020202020204" pitchFamily="34" charset="0"/>
              </a:rPr>
              <a:t>Create capacity</a:t>
            </a:r>
            <a:endParaRPr lang="en-US" sz="2800" b="1" i="1" dirty="0">
              <a:solidFill>
                <a:schemeClr val="bg1"/>
              </a:solidFill>
              <a:latin typeface="Arial" panose="020B0604020202020204" pitchFamily="34" charset="0"/>
              <a:ea typeface="Optima" charset="0"/>
              <a:cs typeface="Arial" panose="020B0604020202020204" pitchFamily="34" charset="0"/>
            </a:endParaRPr>
          </a:p>
        </p:txBody>
      </p:sp>
      <p:pic>
        <p:nvPicPr>
          <p:cNvPr id="16" name="Picture 15" descr="asterisk.png">
            <a:extLst>
              <a:ext uri="{FF2B5EF4-FFF2-40B4-BE49-F238E27FC236}">
                <a16:creationId xmlns:a16="http://schemas.microsoft.com/office/drawing/2014/main" id="{B8A12000-B067-BF42-A300-2D3D23B5B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890" y="3247204"/>
            <a:ext cx="922217" cy="922217"/>
          </a:xfrm>
          <a:prstGeom prst="rect">
            <a:avLst/>
          </a:prstGeom>
        </p:spPr>
      </p:pic>
    </p:spTree>
    <p:extLst>
      <p:ext uri="{BB962C8B-B14F-4D97-AF65-F5344CB8AC3E}">
        <p14:creationId xmlns:p14="http://schemas.microsoft.com/office/powerpoint/2010/main" val="315981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8650" y="5057775"/>
            <a:ext cx="7886700" cy="180022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Optima" charset="0"/>
                <a:ea typeface="Optima" charset="0"/>
                <a:cs typeface="Optima" charset="0"/>
              </a:defRPr>
            </a:lvl1pPr>
          </a:lstStyle>
          <a:p>
            <a:pPr algn="ctr"/>
            <a:r>
              <a:rPr lang="en-US" sz="3600" dirty="0">
                <a:solidFill>
                  <a:schemeClr val="bg1"/>
                </a:solidFill>
                <a:latin typeface="Georgia" panose="02040502050405020303" pitchFamily="18" charset="0"/>
                <a:cs typeface="Arial" panose="020B0604020202020204" pitchFamily="34" charset="0"/>
                <a:hlinkClick r:id="rId3"/>
              </a:rPr>
              <a:t>Focus on Consistency</a:t>
            </a:r>
            <a:endParaRPr lang="en-US" sz="3600" dirty="0">
              <a:solidFill>
                <a:schemeClr val="bg1"/>
              </a:solidFill>
              <a:latin typeface="Georgia" panose="02040502050405020303" pitchFamily="18" charset="0"/>
              <a:cs typeface="Arial" panose="020B0604020202020204" pitchFamily="34" charset="0"/>
            </a:endParaRPr>
          </a:p>
        </p:txBody>
      </p:sp>
      <p:pic>
        <p:nvPicPr>
          <p:cNvPr id="1026" name="Picture 2" descr="https://embedwistia-a.akamaihd.net/deliveries/178832bd11f64d059ae12ad14b75d82d1428741e.jpg?image_play_button_size=2x&amp;image_crop_resized=960x540&amp;image_play_button=1&amp;image_play_button_color=f8991fe0">
            <a:hlinkClick r:id="rId4"/>
            <a:extLst>
              <a:ext uri="{FF2B5EF4-FFF2-40B4-BE49-F238E27FC236}">
                <a16:creationId xmlns:a16="http://schemas.microsoft.com/office/drawing/2014/main" id="{3F50A959-AD14-A449-82B0-42F879B5AC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685800"/>
            <a:ext cx="7772400" cy="437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400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a:spLocks noChangeAspect="1"/>
          </p:cNvSpPr>
          <p:nvPr/>
        </p:nvSpPr>
        <p:spPr>
          <a:xfrm flipH="1">
            <a:off x="0" y="467237"/>
            <a:ext cx="8470838" cy="914400"/>
          </a:xfrm>
          <a:custGeom>
            <a:avLst/>
            <a:gdLst>
              <a:gd name="connsiteX0" fmla="*/ 8470838 w 8470838"/>
              <a:gd name="connsiteY0" fmla="*/ 0 h 914400"/>
              <a:gd name="connsiteX1" fmla="*/ 473994 w 8470838"/>
              <a:gd name="connsiteY1" fmla="*/ 0 h 914400"/>
              <a:gd name="connsiteX2" fmla="*/ 473994 w 8470838"/>
              <a:gd name="connsiteY2" fmla="*/ 1693 h 914400"/>
              <a:gd name="connsiteX3" fmla="*/ 457200 w 8470838"/>
              <a:gd name="connsiteY3" fmla="*/ 0 h 914400"/>
              <a:gd name="connsiteX4" fmla="*/ 0 w 8470838"/>
              <a:gd name="connsiteY4" fmla="*/ 457200 h 914400"/>
              <a:gd name="connsiteX5" fmla="*/ 457200 w 8470838"/>
              <a:gd name="connsiteY5" fmla="*/ 914400 h 914400"/>
              <a:gd name="connsiteX6" fmla="*/ 473994 w 8470838"/>
              <a:gd name="connsiteY6" fmla="*/ 912707 h 914400"/>
              <a:gd name="connsiteX7" fmla="*/ 473994 w 8470838"/>
              <a:gd name="connsiteY7" fmla="*/ 914400 h 914400"/>
              <a:gd name="connsiteX8" fmla="*/ 8470838 w 8470838"/>
              <a:gd name="connsiteY8"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0838" h="914400">
                <a:moveTo>
                  <a:pt x="8470838" y="0"/>
                </a:moveTo>
                <a:lnTo>
                  <a:pt x="473994" y="0"/>
                </a:lnTo>
                <a:lnTo>
                  <a:pt x="473994" y="1693"/>
                </a:lnTo>
                <a:lnTo>
                  <a:pt x="457200" y="0"/>
                </a:lnTo>
                <a:cubicBezTo>
                  <a:pt x="204695" y="0"/>
                  <a:pt x="0" y="204695"/>
                  <a:pt x="0" y="457200"/>
                </a:cubicBezTo>
                <a:cubicBezTo>
                  <a:pt x="0" y="709705"/>
                  <a:pt x="204695" y="914400"/>
                  <a:pt x="457200" y="914400"/>
                </a:cubicBezTo>
                <a:lnTo>
                  <a:pt x="473994" y="912707"/>
                </a:lnTo>
                <a:lnTo>
                  <a:pt x="473994" y="914400"/>
                </a:lnTo>
                <a:lnTo>
                  <a:pt x="8470838" y="9144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25909" y="570494"/>
            <a:ext cx="6498167" cy="707886"/>
          </a:xfrm>
          <a:prstGeom prst="rect">
            <a:avLst/>
          </a:prstGeom>
          <a:noFill/>
        </p:spPr>
        <p:txBody>
          <a:bodyPr wrap="square" rtlCol="0" anchor="ctr">
            <a:spAutoFit/>
          </a:bodyPr>
          <a:lstStyle/>
          <a:p>
            <a:r>
              <a:rPr lang="en-US" sz="4000" b="1" dirty="0">
                <a:solidFill>
                  <a:schemeClr val="tx2"/>
                </a:solidFill>
                <a:latin typeface="Arial" panose="020B0604020202020204" pitchFamily="34" charset="0"/>
                <a:ea typeface="Optima" charset="0"/>
                <a:cs typeface="Arial" panose="020B0604020202020204" pitchFamily="34" charset="0"/>
              </a:rPr>
              <a:t>Group Discussion</a:t>
            </a:r>
          </a:p>
        </p:txBody>
      </p:sp>
      <p:sp>
        <p:nvSpPr>
          <p:cNvPr id="6" name="Rectangle 5"/>
          <p:cNvSpPr/>
          <p:nvPr/>
        </p:nvSpPr>
        <p:spPr>
          <a:xfrm>
            <a:off x="625909" y="2192011"/>
            <a:ext cx="7009776" cy="954107"/>
          </a:xfrm>
          <a:prstGeom prst="rect">
            <a:avLst/>
          </a:prstGeom>
        </p:spPr>
        <p:txBody>
          <a:bodyPr wrap="square">
            <a:spAutoFit/>
          </a:bodyPr>
          <a:lstStyle/>
          <a:p>
            <a:pPr marL="457200" lvl="0" indent="-457200">
              <a:spcAft>
                <a:spcPts val="3000"/>
              </a:spcAft>
              <a:buFont typeface="Arial" charset="0"/>
              <a:buChar char="•"/>
              <a:defRPr/>
            </a:pPr>
            <a:r>
              <a:rPr lang="en-US" sz="2800" dirty="0">
                <a:solidFill>
                  <a:schemeClr val="bg1"/>
                </a:solidFill>
                <a:latin typeface="Georgia" panose="02040502050405020303" pitchFamily="18" charset="0"/>
                <a:ea typeface="Optima" charset="0"/>
                <a:cs typeface="Optima" charset="0"/>
              </a:rPr>
              <a:t>Which time management practice do you feel would benefit you the most?</a:t>
            </a:r>
          </a:p>
        </p:txBody>
      </p:sp>
      <p:sp>
        <p:nvSpPr>
          <p:cNvPr id="12" name="Oval 11"/>
          <p:cNvSpPr>
            <a:spLocks noChangeAspect="1"/>
          </p:cNvSpPr>
          <p:nvPr/>
        </p:nvSpPr>
        <p:spPr>
          <a:xfrm>
            <a:off x="7635685" y="581537"/>
            <a:ext cx="685800" cy="6858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9985" y="695837"/>
            <a:ext cx="457200" cy="457200"/>
          </a:xfrm>
          <a:prstGeom prst="rect">
            <a:avLst/>
          </a:prstGeom>
        </p:spPr>
      </p:pic>
    </p:spTree>
    <p:extLst>
      <p:ext uri="{BB962C8B-B14F-4D97-AF65-F5344CB8AC3E}">
        <p14:creationId xmlns:p14="http://schemas.microsoft.com/office/powerpoint/2010/main" val="3479172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BF8BE1-01C5-CD44-829C-1ED669966AA4}"/>
              </a:ext>
            </a:extLst>
          </p:cNvPr>
          <p:cNvPicPr>
            <a:picLocks noChangeAspect="1"/>
          </p:cNvPicPr>
          <p:nvPr/>
        </p:nvPicPr>
        <p:blipFill rotWithShape="1">
          <a:blip r:embed="rId3"/>
          <a:srcRect t="34130" b="-17"/>
          <a:stretch/>
        </p:blipFill>
        <p:spPr>
          <a:xfrm>
            <a:off x="0" y="0"/>
            <a:ext cx="9144000" cy="4019910"/>
          </a:xfrm>
          <a:prstGeom prst="rect">
            <a:avLst/>
          </a:prstGeom>
        </p:spPr>
      </p:pic>
      <p:sp>
        <p:nvSpPr>
          <p:cNvPr id="14" name="Rectangle 13">
            <a:extLst>
              <a:ext uri="{FF2B5EF4-FFF2-40B4-BE49-F238E27FC236}">
                <a16:creationId xmlns:a16="http://schemas.microsoft.com/office/drawing/2014/main" id="{E30E8C74-E0A5-B04F-B167-497F797DDDEF}"/>
              </a:ext>
            </a:extLst>
          </p:cNvPr>
          <p:cNvSpPr/>
          <p:nvPr/>
        </p:nvSpPr>
        <p:spPr>
          <a:xfrm>
            <a:off x="888391" y="5402722"/>
            <a:ext cx="5055210" cy="523220"/>
          </a:xfrm>
          <a:prstGeom prst="rect">
            <a:avLst/>
          </a:prstGeom>
        </p:spPr>
        <p:txBody>
          <a:bodyPr wrap="square">
            <a:spAutoFit/>
          </a:bodyPr>
          <a:lstStyle/>
          <a:p>
            <a:pPr marL="228600" lvl="0" indent="-228600">
              <a:buFont typeface="Arial" panose="020B0604020202020204" pitchFamily="34" charset="0"/>
              <a:buChar char="•"/>
              <a:defRPr/>
            </a:pPr>
            <a:r>
              <a:rPr lang="en-US" sz="2800" dirty="0">
                <a:solidFill>
                  <a:schemeClr val="bg1"/>
                </a:solidFill>
                <a:latin typeface="Georgia" panose="02040502050405020303" pitchFamily="18" charset="0"/>
                <a:ea typeface="Optima" charset="0"/>
                <a:cs typeface="Optima" charset="0"/>
              </a:rPr>
              <a:t>Deliver the “HBU” test</a:t>
            </a:r>
            <a:endParaRPr lang="en-US" sz="2800" i="1" dirty="0">
              <a:solidFill>
                <a:schemeClr val="bg1"/>
              </a:solidFill>
              <a:latin typeface="Georgia" panose="02040502050405020303" pitchFamily="18" charset="0"/>
              <a:ea typeface="Optima" charset="0"/>
              <a:cs typeface="Optima" charset="0"/>
            </a:endParaRPr>
          </a:p>
        </p:txBody>
      </p:sp>
      <p:sp>
        <p:nvSpPr>
          <p:cNvPr id="15" name="Rectangle 14">
            <a:extLst>
              <a:ext uri="{FF2B5EF4-FFF2-40B4-BE49-F238E27FC236}">
                <a16:creationId xmlns:a16="http://schemas.microsoft.com/office/drawing/2014/main" id="{D5B79A76-B75D-634A-956C-6EF17E6DC522}"/>
              </a:ext>
            </a:extLst>
          </p:cNvPr>
          <p:cNvSpPr/>
          <p:nvPr/>
        </p:nvSpPr>
        <p:spPr>
          <a:xfrm>
            <a:off x="888390" y="4712418"/>
            <a:ext cx="6150024" cy="523220"/>
          </a:xfrm>
          <a:prstGeom prst="rect">
            <a:avLst/>
          </a:prstGeom>
        </p:spPr>
        <p:txBody>
          <a:bodyPr wrap="square">
            <a:spAutoFit/>
          </a:bodyPr>
          <a:lstStyle/>
          <a:p>
            <a:pPr marL="8929" lvl="0">
              <a:defRPr/>
            </a:pPr>
            <a:r>
              <a:rPr lang="en-US" sz="2800" b="1" dirty="0">
                <a:solidFill>
                  <a:schemeClr val="bg1"/>
                </a:solidFill>
                <a:latin typeface="Arial" panose="020B0604020202020204" pitchFamily="34" charset="0"/>
                <a:ea typeface="Optima" charset="0"/>
                <a:cs typeface="Arial" panose="020B0604020202020204" pitchFamily="34" charset="0"/>
              </a:rPr>
              <a:t>Do one less thing</a:t>
            </a:r>
            <a:endParaRPr lang="en-US" sz="2800" b="1" i="1" dirty="0">
              <a:solidFill>
                <a:schemeClr val="bg1"/>
              </a:solidFill>
              <a:latin typeface="Arial" panose="020B0604020202020204" pitchFamily="34" charset="0"/>
              <a:ea typeface="Optima" charset="0"/>
              <a:cs typeface="Arial" panose="020B0604020202020204" pitchFamily="34" charset="0"/>
            </a:endParaRPr>
          </a:p>
        </p:txBody>
      </p:sp>
      <p:pic>
        <p:nvPicPr>
          <p:cNvPr id="16" name="Picture 15" descr="asterisk.png">
            <a:extLst>
              <a:ext uri="{FF2B5EF4-FFF2-40B4-BE49-F238E27FC236}">
                <a16:creationId xmlns:a16="http://schemas.microsoft.com/office/drawing/2014/main" id="{B8A12000-B067-BF42-A300-2D3D23B5B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890" y="3557755"/>
            <a:ext cx="922217" cy="922217"/>
          </a:xfrm>
          <a:prstGeom prst="rect">
            <a:avLst/>
          </a:prstGeom>
        </p:spPr>
      </p:pic>
    </p:spTree>
    <p:extLst>
      <p:ext uri="{BB962C8B-B14F-4D97-AF65-F5344CB8AC3E}">
        <p14:creationId xmlns:p14="http://schemas.microsoft.com/office/powerpoint/2010/main" val="404645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The SPARK Experience">
      <a:dk1>
        <a:srgbClr val="000000"/>
      </a:dk1>
      <a:lt1>
        <a:srgbClr val="FFFFFF"/>
      </a:lt1>
      <a:dk2>
        <a:srgbClr val="3F5877"/>
      </a:dk2>
      <a:lt2>
        <a:srgbClr val="818285"/>
      </a:lt2>
      <a:accent1>
        <a:srgbClr val="F17030"/>
      </a:accent1>
      <a:accent2>
        <a:srgbClr val="FCB924"/>
      </a:accent2>
      <a:accent3>
        <a:srgbClr val="0D3B3C"/>
      </a:accent3>
      <a:accent4>
        <a:srgbClr val="F9D27B"/>
      </a:accent4>
      <a:accent5>
        <a:srgbClr val="0D7579"/>
      </a:accent5>
      <a:accent6>
        <a:srgbClr val="6383A5"/>
      </a:accent6>
      <a:hlink>
        <a:srgbClr val="FEFFFF"/>
      </a:hlink>
      <a:folHlink>
        <a:srgbClr val="FFFFFF"/>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5F929366EB434BA420FE105DADDE65" ma:contentTypeVersion="6" ma:contentTypeDescription="Create a new document." ma:contentTypeScope="" ma:versionID="d4768a1eb7942f3283cc898ae7e9be87">
  <xsd:schema xmlns:xsd="http://www.w3.org/2001/XMLSchema" xmlns:xs="http://www.w3.org/2001/XMLSchema" xmlns:p="http://schemas.microsoft.com/office/2006/metadata/properties" xmlns:ns2="4313ef5c-2d6b-4e05-949e-4ce55d1a6e27" xmlns:ns3="24950cda-852f-4718-a154-e9d8c0703dba" targetNamespace="http://schemas.microsoft.com/office/2006/metadata/properties" ma:root="true" ma:fieldsID="6d977ed87ba1cd398de87b7f760ec062" ns2:_="" ns3:_="">
    <xsd:import namespace="4313ef5c-2d6b-4e05-949e-4ce55d1a6e27"/>
    <xsd:import namespace="24950cda-852f-4718-a154-e9d8c0703d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ef5c-2d6b-4e05-949e-4ce55d1a6e2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950cda-852f-4718-a154-e9d8c0703db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2FD013-3036-4BCA-A72F-35C768E446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3ef5c-2d6b-4e05-949e-4ce55d1a6e27"/>
    <ds:schemaRef ds:uri="24950cda-852f-4718-a154-e9d8c0703d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E5E38F-4977-4D6E-92FA-D9EACA689083}">
  <ds:schemaRefs>
    <ds:schemaRef ds:uri="http://schemas.microsoft.com/sharepoint/v3/contenttype/forms"/>
  </ds:schemaRefs>
</ds:datastoreItem>
</file>

<file path=customXml/itemProps3.xml><?xml version="1.0" encoding="utf-8"?>
<ds:datastoreItem xmlns:ds="http://schemas.openxmlformats.org/officeDocument/2006/customXml" ds:itemID="{F020D24B-C247-4567-BB1F-3C695FB14B4A}">
  <ds:schemaRefs>
    <ds:schemaRef ds:uri="http://schemas.microsoft.com/office/2006/documentManagement/types"/>
    <ds:schemaRef ds:uri="http://www.w3.org/XML/1998/namespace"/>
    <ds:schemaRef ds:uri="http://schemas.openxmlformats.org/package/2006/metadata/core-properties"/>
    <ds:schemaRef ds:uri="http://purl.org/dc/dcmitype/"/>
    <ds:schemaRef ds:uri="24950cda-852f-4718-a154-e9d8c0703dba"/>
    <ds:schemaRef ds:uri="http://purl.org/dc/terms/"/>
    <ds:schemaRef ds:uri="http://purl.org/dc/elements/1.1/"/>
    <ds:schemaRef ds:uri="http://schemas.microsoft.com/office/infopath/2007/PartnerControls"/>
    <ds:schemaRef ds:uri="4313ef5c-2d6b-4e05-949e-4ce55d1a6e2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9874</TotalTime>
  <Words>1670</Words>
  <Application>Microsoft Macintosh PowerPoint</Application>
  <PresentationFormat>On-screen Show (4:3)</PresentationFormat>
  <Paragraphs>109</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Georgia</vt:lpstr>
      <vt:lpstr>Optima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Jena Persico</dc:creator>
  <cp:lastModifiedBy>Microsoft Office User</cp:lastModifiedBy>
  <cp:revision>301</cp:revision>
  <cp:lastPrinted>2018-02-20T17:11:09Z</cp:lastPrinted>
  <dcterms:created xsi:type="dcterms:W3CDTF">2017-01-09T19:08:32Z</dcterms:created>
  <dcterms:modified xsi:type="dcterms:W3CDTF">2018-02-20T17:12:08Z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0x010100E35F929366EB434BA420FE105DADDE65</vt:lpwstr>
  </property>
</Properties>
</file>