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364" r:id="rId5"/>
    <p:sldId id="357" r:id="rId6"/>
    <p:sldId id="366" r:id="rId7"/>
    <p:sldId id="378" r:id="rId8"/>
    <p:sldId id="333" r:id="rId9"/>
    <p:sldId id="379" r:id="rId10"/>
    <p:sldId id="380" r:id="rId11"/>
    <p:sldId id="381" r:id="rId12"/>
    <p:sldId id="382" r:id="rId13"/>
    <p:sldId id="369" r:id="rId14"/>
    <p:sldId id="359" r:id="rId1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C3E"/>
    <a:srgbClr val="F37022"/>
    <a:srgbClr val="3F5877"/>
    <a:srgbClr val="EE5A1B"/>
    <a:srgbClr val="ED591A"/>
    <a:srgbClr val="ED5A1B"/>
    <a:srgbClr val="2E3D54"/>
    <a:srgbClr val="888888"/>
    <a:srgbClr val="304463"/>
    <a:srgbClr val="EE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6" autoAdjust="0"/>
    <p:restoredTop sz="60885" autoAdjust="0"/>
  </p:normalViewPr>
  <p:slideViewPr>
    <p:cSldViewPr snapToGrid="0" snapToObjects="1">
      <p:cViewPr varScale="1">
        <p:scale>
          <a:sx n="56" d="100"/>
          <a:sy n="56" d="100"/>
        </p:scale>
        <p:origin x="2464" y="176"/>
      </p:cViewPr>
      <p:guideLst>
        <p:guide orient="horz" pos="1786"/>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1" d="100"/>
          <a:sy n="71" d="100"/>
        </p:scale>
        <p:origin x="354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2AAFB5F5-8B21-4AC1-886D-D9EE0092E731}" type="datetimeFigureOut">
              <a:rPr lang="en-US" smtClean="0"/>
              <a:t>2/20/18</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C5F6137-9EC4-4E78-8B37-70B7DE2443FD}" type="slidenum">
              <a:rPr lang="en-US" smtClean="0"/>
              <a:t>‹#›</a:t>
            </a:fld>
            <a:endParaRPr lang="en-US" dirty="0"/>
          </a:p>
        </p:txBody>
      </p:sp>
    </p:spTree>
    <p:extLst>
      <p:ext uri="{BB962C8B-B14F-4D97-AF65-F5344CB8AC3E}">
        <p14:creationId xmlns:p14="http://schemas.microsoft.com/office/powerpoint/2010/main" val="3656510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FFFAE9D-F9F6-F54B-9D47-15871790DDBF}" type="datetimeFigureOut">
              <a:rPr lang="en-US" smtClean="0"/>
              <a:t>2/20/18</a:t>
            </a:fld>
            <a:endParaRPr lang="en-US" dirty="0"/>
          </a:p>
        </p:txBody>
      </p:sp>
      <p:sp>
        <p:nvSpPr>
          <p:cNvPr id="4" name="Slide Image Placeholder 3"/>
          <p:cNvSpPr>
            <a:spLocks noGrp="1" noRot="1" noChangeAspect="1"/>
          </p:cNvSpPr>
          <p:nvPr>
            <p:ph type="sldImg" idx="2"/>
          </p:nvPr>
        </p:nvSpPr>
        <p:spPr>
          <a:xfrm>
            <a:off x="1431925" y="644662"/>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7" y="4003393"/>
            <a:ext cx="5661660" cy="4889903"/>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DA8D97D-4592-674B-833C-927F049D6D7F}" type="slidenum">
              <a:rPr lang="en-US" smtClean="0"/>
              <a:t>‹#›</a:t>
            </a:fld>
            <a:endParaRPr lang="en-US" dirty="0"/>
          </a:p>
        </p:txBody>
      </p:sp>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Georgia" panose="02040502050405020303" pitchFamily="18" charset="0"/>
                <a:cs typeface="Arial" panose="020B0604020202020204" pitchFamily="34" charset="0"/>
              </a:rPr>
              <a:t>Facilitator Notes:</a:t>
            </a:r>
          </a:p>
          <a:p>
            <a:endParaRPr lang="en-US" sz="1200" dirty="0">
              <a:latin typeface="Georgia" panose="02040502050405020303" pitchFamily="18" charset="0"/>
              <a:cs typeface="Arial" panose="020B0604020202020204" pitchFamily="34" charset="0"/>
            </a:endParaRPr>
          </a:p>
          <a:p>
            <a:pPr marL="171450" lvl="0" indent="-171450">
              <a:buFont typeface="Arial" charset="0"/>
              <a:buChar char="•"/>
            </a:pPr>
            <a:r>
              <a:rPr lang="en-US" sz="1200" kern="1200" dirty="0">
                <a:solidFill>
                  <a:schemeClr val="tx1"/>
                </a:solidFill>
                <a:effectLst/>
                <a:latin typeface="Georgia" panose="02040502050405020303" pitchFamily="18" charset="0"/>
                <a:ea typeface="+mn-ea"/>
                <a:cs typeface="+mn-cs"/>
              </a:rPr>
              <a:t>SPARK is a </a:t>
            </a:r>
            <a:r>
              <a:rPr lang="en-US" sz="1200" i="1" kern="1200" dirty="0">
                <a:solidFill>
                  <a:schemeClr val="tx1"/>
                </a:solidFill>
                <a:effectLst/>
                <a:latin typeface="Georgia" panose="02040502050405020303" pitchFamily="18" charset="0"/>
                <a:ea typeface="+mn-ea"/>
                <a:cs typeface="+mn-cs"/>
              </a:rPr>
              <a:t>New York Times </a:t>
            </a:r>
            <a:r>
              <a:rPr lang="en-US" sz="1200" kern="1200" dirty="0">
                <a:solidFill>
                  <a:schemeClr val="tx1"/>
                </a:solidFill>
                <a:effectLst/>
                <a:latin typeface="Georgia" panose="02040502050405020303" pitchFamily="18" charset="0"/>
                <a:ea typeface="+mn-ea"/>
                <a:cs typeface="+mn-cs"/>
              </a:rPr>
              <a:t>best selling book that outlines leadership behaviors which allow us to be more influential and inspirational in our roles.</a:t>
            </a:r>
          </a:p>
          <a:p>
            <a:pPr marL="171450" lvl="0" indent="-171450">
              <a:buFont typeface="Arial" charset="0"/>
              <a:buChar char="•"/>
            </a:pPr>
            <a:r>
              <a:rPr lang="en-US" sz="1200" kern="1200" dirty="0">
                <a:solidFill>
                  <a:schemeClr val="tx1"/>
                </a:solidFill>
                <a:effectLst/>
                <a:latin typeface="Georgia" panose="02040502050405020303" pitchFamily="18" charset="0"/>
                <a:ea typeface="+mn-ea"/>
                <a:cs typeface="+mn-cs"/>
              </a:rPr>
              <a:t>The authors — Angie Morgan, Courtney Lynch, and Sean Lynch — all served in the US Armed Forces, which is where they all learned that leadership is not about positional authority. Leadership is about behavior. Anyone, at any level, can be a leader. They define leadership as “influencing outcomes and inspiring others.”</a:t>
            </a:r>
          </a:p>
          <a:p>
            <a:pPr marL="171450" lvl="0" indent="-171450">
              <a:buFont typeface="Arial" charset="0"/>
              <a:buChar char="•"/>
            </a:pPr>
            <a:r>
              <a:rPr lang="en-US" sz="1200" kern="1200" dirty="0">
                <a:solidFill>
                  <a:schemeClr val="tx1"/>
                </a:solidFill>
                <a:effectLst/>
                <a:latin typeface="Georgia" panose="02040502050405020303" pitchFamily="18" charset="0"/>
                <a:ea typeface="+mn-ea"/>
                <a:cs typeface="+mn-cs"/>
              </a:rPr>
              <a:t>The book begins by introducing the SPARK concept. Sparks are the doers and thinkers who envision a better future and work their way towards it. </a:t>
            </a:r>
            <a:r>
              <a:rPr lang="en-US" sz="1200" i="1" kern="1200" dirty="0">
                <a:solidFill>
                  <a:schemeClr val="tx1"/>
                </a:solidFill>
                <a:effectLst/>
                <a:latin typeface="Georgia" panose="02040502050405020303" pitchFamily="18" charset="0"/>
                <a:ea typeface="+mn-ea"/>
                <a:cs typeface="+mn-cs"/>
              </a:rPr>
              <a:t>(</a:t>
            </a:r>
            <a:r>
              <a:rPr lang="en-US" sz="1200" b="1" i="1" kern="1200" dirty="0">
                <a:solidFill>
                  <a:schemeClr val="tx1"/>
                </a:solidFill>
                <a:effectLst/>
                <a:latin typeface="Georgia" panose="02040502050405020303" pitchFamily="18" charset="0"/>
                <a:ea typeface="+mn-ea"/>
                <a:cs typeface="+mn-cs"/>
              </a:rPr>
              <a:t>Facilitator: </a:t>
            </a:r>
            <a:r>
              <a:rPr lang="en-US" sz="1200" i="1" kern="1200" dirty="0">
                <a:solidFill>
                  <a:schemeClr val="tx1"/>
                </a:solidFill>
                <a:effectLst/>
                <a:latin typeface="Georgia" panose="02040502050405020303" pitchFamily="18" charset="0"/>
                <a:ea typeface="+mn-ea"/>
                <a:cs typeface="+mn-cs"/>
              </a:rPr>
              <a:t>give some examples of what this looks like in your environment. It could be the sales rep who redefines the sales process, the production manager who rethinks the work flow, or even the receptionist who goes above and beyond to ensure a positive client experience.)</a:t>
            </a:r>
          </a:p>
          <a:p>
            <a:pPr marL="171450" lvl="0" indent="-171450">
              <a:buFont typeface="Arial" charset="0"/>
              <a:buChar char="•"/>
            </a:pPr>
            <a:r>
              <a:rPr lang="en-US" sz="1200" kern="1200" dirty="0">
                <a:solidFill>
                  <a:schemeClr val="tx1"/>
                </a:solidFill>
                <a:effectLst/>
                <a:latin typeface="Georgia" panose="02040502050405020303" pitchFamily="18" charset="0"/>
                <a:ea typeface="+mn-ea"/>
                <a:cs typeface="+mn-cs"/>
              </a:rPr>
              <a:t>We all can be Sparks. When we begin to see ourselves as part of the solutions we seek, our world changes — we feel more in control, less at the mercy of life’s circumstances, and capable of achieving the “more” we seek in life; whether that’s more responsibility, more opportunity, or even more balance between all the roles we fill.</a:t>
            </a:r>
          </a:p>
          <a:p>
            <a:pPr marL="171450" indent="-171450">
              <a:buFont typeface="Arial" charset="0"/>
              <a:buChar char="•"/>
            </a:pPr>
            <a:r>
              <a:rPr lang="en-US" sz="1200" kern="1200" dirty="0">
                <a:solidFill>
                  <a:schemeClr val="tx1"/>
                </a:solidFill>
                <a:effectLst/>
                <a:latin typeface="Georgia" panose="02040502050405020303" pitchFamily="18" charset="0"/>
                <a:ea typeface="+mn-ea"/>
                <a:cs typeface="+mn-cs"/>
              </a:rPr>
              <a:t>To be a Spark you need to demonstrate all 7 traits the authors outline. Today we’re going to define one:</a:t>
            </a:r>
            <a:r>
              <a:rPr lang="en-US" sz="1200" baseline="0" dirty="0">
                <a:solidFill>
                  <a:schemeClr val="tx1"/>
                </a:solidFill>
                <a:latin typeface="Georgia" panose="02040502050405020303" pitchFamily="18" charset="0"/>
                <a:cs typeface="Arial" panose="020B0604020202020204" pitchFamily="34" charset="0"/>
              </a:rPr>
              <a:t> Act With Intent – Making Decisions That Matter.</a:t>
            </a:r>
            <a:endParaRPr lang="en-US" sz="1200" dirty="0">
              <a:solidFill>
                <a:schemeClr val="tx1"/>
              </a:solidFill>
              <a:latin typeface="Georgia" panose="02040502050405020303" pitchFamily="18" charset="0"/>
              <a:cs typeface="Arial" panose="020B0604020202020204" pitchFamily="34" charset="0"/>
            </a:endParaRPr>
          </a:p>
          <a:p>
            <a:pPr marL="171450" indent="-171450">
              <a:buFont typeface="Arial"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DA8D97D-4592-674B-833C-927F049D6D7F}" type="slidenum">
              <a:rPr lang="en-US" smtClean="0"/>
              <a:t>1</a:t>
            </a:fld>
            <a:endParaRPr lang="en-US" dirty="0"/>
          </a:p>
        </p:txBody>
      </p:sp>
    </p:spTree>
    <p:extLst>
      <p:ext uri="{BB962C8B-B14F-4D97-AF65-F5344CB8AC3E}">
        <p14:creationId xmlns:p14="http://schemas.microsoft.com/office/powerpoint/2010/main" val="188633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Georgia" panose="02040502050405020303" pitchFamily="18" charset="0"/>
              </a:rPr>
              <a:t>Facilitator Notes:</a:t>
            </a:r>
          </a:p>
          <a:p>
            <a:endParaRPr lang="en-US" i="0" dirty="0">
              <a:latin typeface="Georgia" panose="02040502050405020303" pitchFamily="18" charset="0"/>
            </a:endParaRPr>
          </a:p>
          <a:p>
            <a:r>
              <a:rPr lang="en-US" i="1" dirty="0">
                <a:latin typeface="Georgia" panose="02040502050405020303" pitchFamily="18" charset="0"/>
              </a:rPr>
              <a:t>There</a:t>
            </a:r>
            <a:r>
              <a:rPr lang="en-US" i="1" baseline="0" dirty="0">
                <a:latin typeface="Georgia" panose="02040502050405020303" pitchFamily="18" charset="0"/>
              </a:rPr>
              <a:t> are three exercises that can go with this module — we recommend using one of the three:</a:t>
            </a:r>
          </a:p>
          <a:p>
            <a:endParaRPr lang="en-US" i="1" baseline="0" dirty="0">
              <a:latin typeface="Georgia" panose="02040502050405020303" pitchFamily="18" charset="0"/>
            </a:endParaRPr>
          </a:p>
          <a:p>
            <a:pPr marL="171450" lvl="0" indent="-171450">
              <a:buFont typeface="Arial"/>
              <a:buChar char="•"/>
            </a:pPr>
            <a:r>
              <a:rPr lang="en-US" sz="1200" b="1" i="1" kern="1200" baseline="0" dirty="0">
                <a:solidFill>
                  <a:schemeClr val="tx1"/>
                </a:solidFill>
                <a:effectLst/>
                <a:latin typeface="Georgia" panose="02040502050405020303" pitchFamily="18" charset="0"/>
                <a:ea typeface="+mn-ea"/>
                <a:cs typeface="+mn-cs"/>
              </a:rPr>
              <a:t>Y</a:t>
            </a:r>
            <a:r>
              <a:rPr lang="en-US" sz="1200" b="1" i="1" kern="1200" dirty="0">
                <a:solidFill>
                  <a:schemeClr val="tx1"/>
                </a:solidFill>
                <a:effectLst/>
                <a:latin typeface="Georgia" panose="02040502050405020303" pitchFamily="18" charset="0"/>
                <a:ea typeface="+mn-ea"/>
                <a:cs typeface="+mn-cs"/>
              </a:rPr>
              <a:t>our Vision: </a:t>
            </a:r>
            <a:r>
              <a:rPr lang="en-US" sz="1200" i="1" kern="1200" dirty="0">
                <a:solidFill>
                  <a:schemeClr val="tx1"/>
                </a:solidFill>
                <a:effectLst/>
                <a:latin typeface="Georgia" panose="02040502050405020303" pitchFamily="18" charset="0"/>
                <a:ea typeface="+mn-ea"/>
                <a:cs typeface="+mn-cs"/>
              </a:rPr>
              <a:t>This visioning exercise will help you explore your goals for yourself — both short-term and long-term — and the small actions you can take today to start accomplishing them. (This</a:t>
            </a:r>
            <a:r>
              <a:rPr lang="en-US" sz="1200" i="1" kern="1200" baseline="0" dirty="0">
                <a:solidFill>
                  <a:schemeClr val="tx1"/>
                </a:solidFill>
                <a:effectLst/>
                <a:latin typeface="Georgia" panose="02040502050405020303" pitchFamily="18" charset="0"/>
                <a:ea typeface="+mn-ea"/>
                <a:cs typeface="+mn-cs"/>
              </a:rPr>
              <a:t> is a personal exercise, but can be done with a group.)</a:t>
            </a:r>
            <a:endParaRPr lang="en-US" sz="1200" i="1" kern="1200" dirty="0">
              <a:solidFill>
                <a:schemeClr val="tx1"/>
              </a:solidFill>
              <a:effectLst/>
              <a:latin typeface="Georgia" panose="02040502050405020303" pitchFamily="18" charset="0"/>
              <a:ea typeface="+mn-ea"/>
              <a:cs typeface="+mn-cs"/>
            </a:endParaRPr>
          </a:p>
          <a:p>
            <a:pPr marL="171450" lvl="0" indent="-171450">
              <a:buFont typeface="Arial"/>
              <a:buChar char="•"/>
            </a:pPr>
            <a:r>
              <a:rPr lang="en-US" sz="1200" b="1" i="1" kern="1200" dirty="0">
                <a:solidFill>
                  <a:schemeClr val="tx1"/>
                </a:solidFill>
                <a:effectLst/>
                <a:latin typeface="Georgia" panose="02040502050405020303" pitchFamily="18" charset="0"/>
                <a:ea typeface="+mn-ea"/>
                <a:cs typeface="+mn-cs"/>
              </a:rPr>
              <a:t>Burnout: </a:t>
            </a:r>
            <a:r>
              <a:rPr lang="en-US" sz="1200" i="1" kern="1200" dirty="0">
                <a:solidFill>
                  <a:schemeClr val="tx1"/>
                </a:solidFill>
                <a:effectLst/>
                <a:latin typeface="Georgia" panose="02040502050405020303" pitchFamily="18" charset="0"/>
                <a:ea typeface="+mn-ea"/>
                <a:cs typeface="+mn-cs"/>
              </a:rPr>
              <a:t>The pace we keep up can unintentionally derail us from achieving the success we seek. Do you feel like you’re near burnout? Take the quiz and see what you can do to get your life — and career — back on track. (Also share the quiz with your colleagues — it can be very helpful to get the team view as it relates to burnout.) We also offer several actions you can take to curb burnout immediately.</a:t>
            </a:r>
          </a:p>
          <a:p>
            <a:pPr marL="171450" lvl="0" indent="-171450">
              <a:buFont typeface="Arial"/>
              <a:buChar char="•"/>
            </a:pPr>
            <a:r>
              <a:rPr lang="en-US" sz="1200" b="1" i="1" kern="1200" dirty="0">
                <a:solidFill>
                  <a:schemeClr val="tx1"/>
                </a:solidFill>
                <a:effectLst/>
                <a:latin typeface="Georgia" panose="02040502050405020303" pitchFamily="18" charset="0"/>
                <a:ea typeface="+mn-ea"/>
                <a:cs typeface="+mn-cs"/>
              </a:rPr>
              <a:t>100 Day Action Plan: </a:t>
            </a:r>
            <a:r>
              <a:rPr lang="en-US" sz="1200" i="1" kern="1200" dirty="0">
                <a:solidFill>
                  <a:schemeClr val="tx1"/>
                </a:solidFill>
                <a:effectLst/>
                <a:latin typeface="Georgia" panose="02040502050405020303" pitchFamily="18" charset="0"/>
                <a:ea typeface="+mn-ea"/>
                <a:cs typeface="+mn-cs"/>
              </a:rPr>
              <a:t>When was the last time you created a plan that will help you focus, personally and professionally, on what you need to do to build the habits that will help you make daily decisions that matter most? This action plan will help you look at your next 100 days and prompt you to identify very specific actions you can take that will lead you toward your vision. (This is a personal exercise.)</a:t>
            </a:r>
          </a:p>
          <a:p>
            <a:pPr marL="171450" lvl="0" indent="-171450">
              <a:buFont typeface="Arial"/>
              <a:buChar char="•"/>
            </a:pPr>
            <a:endParaRPr lang="en-US" sz="1200" i="1" kern="1200" dirty="0">
              <a:solidFill>
                <a:schemeClr val="tx1"/>
              </a:solidFill>
              <a:effectLst/>
              <a:latin typeface="Georgia" panose="02040502050405020303" pitchFamily="18" charset="0"/>
              <a:ea typeface="+mn-ea"/>
              <a:cs typeface="+mn-cs"/>
            </a:endParaRPr>
          </a:p>
          <a:p>
            <a:pPr marL="0" lvl="0" indent="0">
              <a:buFont typeface="Arial"/>
              <a:buNone/>
            </a:pPr>
            <a:r>
              <a:rPr lang="en-US" sz="1200" i="1" kern="1200" dirty="0">
                <a:solidFill>
                  <a:schemeClr val="tx1"/>
                </a:solidFill>
                <a:effectLst/>
                <a:latin typeface="Georgia" panose="02040502050405020303" pitchFamily="18" charset="0"/>
                <a:ea typeface="+mn-ea"/>
                <a:cs typeface="+mn-cs"/>
              </a:rPr>
              <a:t>Note: These exercises can all be found in the “Resource Library” on the SPARK Experience, under “Handouts” – See Chapter 5: Act With Intent.</a:t>
            </a:r>
          </a:p>
        </p:txBody>
      </p:sp>
      <p:sp>
        <p:nvSpPr>
          <p:cNvPr id="4" name="Slide Number Placeholder 3"/>
          <p:cNvSpPr>
            <a:spLocks noGrp="1"/>
          </p:cNvSpPr>
          <p:nvPr>
            <p:ph type="sldNum" sz="quarter" idx="10"/>
          </p:nvPr>
        </p:nvSpPr>
        <p:spPr/>
        <p:txBody>
          <a:bodyPr/>
          <a:lstStyle/>
          <a:p>
            <a:fld id="{DDA8D97D-4592-674B-833C-927F049D6D7F}" type="slidenum">
              <a:rPr lang="en-US" smtClean="0"/>
              <a:t>10</a:t>
            </a:fld>
            <a:endParaRPr lang="en-US" dirty="0"/>
          </a:p>
        </p:txBody>
      </p:sp>
    </p:spTree>
    <p:extLst>
      <p:ext uri="{BB962C8B-B14F-4D97-AF65-F5344CB8AC3E}">
        <p14:creationId xmlns:p14="http://schemas.microsoft.com/office/powerpoint/2010/main" val="16290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Georgia" panose="02040502050405020303" pitchFamily="18" charset="0"/>
                <a:cs typeface="Arial" panose="020B0604020202020204" pitchFamily="34" charset="0"/>
              </a:rPr>
              <a:t>Facilitator</a:t>
            </a:r>
            <a:r>
              <a:rPr lang="en-US" b="1" baseline="0" dirty="0">
                <a:latin typeface="Georgia" panose="02040502050405020303" pitchFamily="18" charset="0"/>
                <a:cs typeface="Arial" panose="020B0604020202020204" pitchFamily="34" charset="0"/>
              </a:rPr>
              <a:t> Notes:</a:t>
            </a:r>
          </a:p>
          <a:p>
            <a:endParaRPr lang="en-US" dirty="0">
              <a:latin typeface="Georgia" panose="02040502050405020303" pitchFamily="18" charset="0"/>
              <a:cs typeface="Arial" panose="020B0604020202020204" pitchFamily="34" charset="0"/>
            </a:endParaRPr>
          </a:p>
          <a:p>
            <a:r>
              <a:rPr lang="en-US" dirty="0">
                <a:latin typeface="Georgia" panose="02040502050405020303" pitchFamily="18" charset="0"/>
                <a:cs typeface="Arial" panose="020B0604020202020204" pitchFamily="34" charset="0"/>
              </a:rPr>
              <a:t>There are always going to be the twists and turns that are a natural part of life. Some of those twists can stall you from acting intentionally on the decisions that are most important to you. But as long as you don’t create roadblocks for yourself, you’ll be well on your way to being one of those Sparks who shape their own future so they can lead their life on their own terms. </a:t>
            </a:r>
          </a:p>
          <a:p>
            <a:endParaRPr lang="en-US" dirty="0">
              <a:latin typeface="Georgia" panose="02040502050405020303" pitchFamily="18" charset="0"/>
              <a:cs typeface="Arial" panose="020B0604020202020204" pitchFamily="34" charset="0"/>
            </a:endParaRPr>
          </a:p>
          <a:p>
            <a:pPr marL="171450" indent="-171450">
              <a:buFont typeface="Arial"/>
              <a:buChar char="•"/>
            </a:pPr>
            <a:r>
              <a:rPr lang="en-US" dirty="0">
                <a:latin typeface="Georgia" panose="02040502050405020303" pitchFamily="18" charset="0"/>
                <a:cs typeface="Arial" panose="020B0604020202020204" pitchFamily="34" charset="0"/>
              </a:rPr>
              <a:t>I’d like to thank everyone for coming</a:t>
            </a:r>
            <a:r>
              <a:rPr lang="en-US" baseline="0" dirty="0">
                <a:latin typeface="Georgia" panose="02040502050405020303" pitchFamily="18" charset="0"/>
                <a:cs typeface="Arial" panose="020B0604020202020204" pitchFamily="34" charset="0"/>
              </a:rPr>
              <a:t> today.</a:t>
            </a:r>
          </a:p>
          <a:p>
            <a:pPr marL="171450" indent="-171450">
              <a:buFont typeface="Arial"/>
              <a:buChar char="•"/>
            </a:pPr>
            <a:r>
              <a:rPr lang="en-US" baseline="0" dirty="0">
                <a:latin typeface="Georgia" panose="02040502050405020303" pitchFamily="18" charset="0"/>
                <a:cs typeface="Arial" panose="020B0604020202020204" pitchFamily="34" charset="0"/>
              </a:rPr>
              <a:t>As a follow up, we’ll connect (date) to discuss (SPARK Topic)</a:t>
            </a:r>
          </a:p>
          <a:p>
            <a:pPr marL="171450" indent="-171450">
              <a:buFont typeface="Arial"/>
              <a:buChar char="•"/>
            </a:pPr>
            <a:r>
              <a:rPr lang="en-US" baseline="0" dirty="0">
                <a:latin typeface="Georgia" panose="02040502050405020303" pitchFamily="18" charset="0"/>
                <a:cs typeface="Arial" panose="020B0604020202020204" pitchFamily="34" charset="0"/>
              </a:rPr>
              <a:t>If you’d like to learn more about SPARK, or view additional learning materials, visit: www.sparkslead.us</a:t>
            </a:r>
          </a:p>
        </p:txBody>
      </p:sp>
      <p:sp>
        <p:nvSpPr>
          <p:cNvPr id="4" name="Slide Number Placeholder 3"/>
          <p:cNvSpPr>
            <a:spLocks noGrp="1"/>
          </p:cNvSpPr>
          <p:nvPr>
            <p:ph type="sldNum" sz="quarter" idx="10"/>
          </p:nvPr>
        </p:nvSpPr>
        <p:spPr/>
        <p:txBody>
          <a:bodyPr/>
          <a:lstStyle/>
          <a:p>
            <a:fld id="{DDA8D97D-4592-674B-833C-927F049D6D7F}" type="slidenum">
              <a:rPr lang="en-US" smtClean="0"/>
              <a:t>11</a:t>
            </a:fld>
            <a:endParaRPr lang="en-US" dirty="0"/>
          </a:p>
        </p:txBody>
      </p:sp>
    </p:spTree>
    <p:extLst>
      <p:ext uri="{BB962C8B-B14F-4D97-AF65-F5344CB8AC3E}">
        <p14:creationId xmlns:p14="http://schemas.microsoft.com/office/powerpoint/2010/main" val="184055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Georgia" panose="02040502050405020303" pitchFamily="18" charset="0"/>
              </a:rPr>
              <a:t>Facilitator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Georgia" panose="02040502050405020303" pitchFamily="18" charset="0"/>
            </a:endParaRPr>
          </a:p>
          <a:p>
            <a:pPr marL="171450" indent="-171450">
              <a:buFont typeface="Arial"/>
              <a:buChar char="•"/>
            </a:pPr>
            <a:r>
              <a:rPr lang="en-US" sz="1200" kern="1200" dirty="0">
                <a:solidFill>
                  <a:schemeClr val="tx1"/>
                </a:solidFill>
                <a:effectLst/>
                <a:latin typeface="Georgia" panose="02040502050405020303" pitchFamily="18" charset="0"/>
                <a:ea typeface="+mn-ea"/>
                <a:cs typeface="+mn-cs"/>
              </a:rPr>
              <a:t>You are the sum of your decisions. The quality of your life, the strength of your relationships, the stress level you experience, and your career satisfaction are all a result of every choice you’ve made up to this point in life.</a:t>
            </a:r>
            <a:r>
              <a:rPr lang="en-US" sz="1200" kern="1200" baseline="0" dirty="0">
                <a:solidFill>
                  <a:schemeClr val="tx1"/>
                </a:solidFill>
                <a:effectLst/>
                <a:latin typeface="Georgia" panose="02040502050405020303" pitchFamily="18" charset="0"/>
                <a:ea typeface="+mn-ea"/>
                <a:cs typeface="+mn-cs"/>
              </a:rPr>
              <a:t> </a:t>
            </a:r>
            <a:r>
              <a:rPr lang="en-US" sz="1200" kern="1200" dirty="0">
                <a:solidFill>
                  <a:schemeClr val="tx1"/>
                </a:solidFill>
                <a:effectLst/>
                <a:latin typeface="Georgia" panose="02040502050405020303" pitchFamily="18" charset="0"/>
                <a:ea typeface="+mn-ea"/>
                <a:cs typeface="+mn-cs"/>
              </a:rPr>
              <a:t>So how are you doing?</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latin typeface="Georgia" panose="02040502050405020303" pitchFamily="18" charset="0"/>
              </a:rPr>
              <a:t>I’d love to hear from you — W</a:t>
            </a:r>
            <a:r>
              <a:rPr lang="en-US" baseline="0" dirty="0">
                <a:latin typeface="Georgia" panose="02040502050405020303" pitchFamily="18" charset="0"/>
              </a:rPr>
              <a:t>hat were some of the big decisions that led you to where you are now? Also, let’s discuss the process you use for making decisions.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i="1" baseline="0" dirty="0">
              <a:latin typeface="Georgia" panose="02040502050405020303"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i="1" baseline="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DA8D97D-4592-674B-833C-927F049D6D7F}" type="slidenum">
              <a:rPr lang="en-US" smtClean="0"/>
              <a:t>2</a:t>
            </a:fld>
            <a:endParaRPr lang="en-US" dirty="0"/>
          </a:p>
        </p:txBody>
      </p:sp>
    </p:spTree>
    <p:extLst>
      <p:ext uri="{BB962C8B-B14F-4D97-AF65-F5344CB8AC3E}">
        <p14:creationId xmlns:p14="http://schemas.microsoft.com/office/powerpoint/2010/main" val="203845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Georgia" panose="02040502050405020303" pitchFamily="18" charset="0"/>
              </a:rPr>
              <a:t>Facilitator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Georgia" panose="02040502050405020303"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latin typeface="Georgia" panose="02040502050405020303" pitchFamily="18" charset="0"/>
              </a:rPr>
              <a:t>Making decisions can be incredibly challenging. I’m going to share with everyone a video where Sean and Angie share some thoughts on the important role vision plays in making decisions.</a:t>
            </a:r>
          </a:p>
          <a:p>
            <a:endParaRPr lang="en-US" dirty="0"/>
          </a:p>
        </p:txBody>
      </p:sp>
      <p:sp>
        <p:nvSpPr>
          <p:cNvPr id="4" name="Slide Number Placeholder 3"/>
          <p:cNvSpPr>
            <a:spLocks noGrp="1"/>
          </p:cNvSpPr>
          <p:nvPr>
            <p:ph type="sldNum" sz="quarter" idx="10"/>
          </p:nvPr>
        </p:nvSpPr>
        <p:spPr/>
        <p:txBody>
          <a:bodyPr/>
          <a:lstStyle/>
          <a:p>
            <a:fld id="{DDA8D97D-4592-674B-833C-927F049D6D7F}" type="slidenum">
              <a:rPr lang="en-US" smtClean="0"/>
              <a:t>3</a:t>
            </a:fld>
            <a:endParaRPr lang="en-US" dirty="0"/>
          </a:p>
        </p:txBody>
      </p:sp>
    </p:spTree>
    <p:extLst>
      <p:ext uri="{BB962C8B-B14F-4D97-AF65-F5344CB8AC3E}">
        <p14:creationId xmlns:p14="http://schemas.microsoft.com/office/powerpoint/2010/main" val="292270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Georgia" panose="02040502050405020303" pitchFamily="18" charset="0"/>
              </a:rPr>
              <a:t>Facilitator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Georgia" panose="02040502050405020303"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latin typeface="Georgia" panose="02040502050405020303" pitchFamily="18" charset="0"/>
              </a:rPr>
              <a:t>Let’s review the video</a:t>
            </a:r>
            <a:r>
              <a:rPr lang="en-US" baseline="0" dirty="0">
                <a:latin typeface="Georgia" panose="02040502050405020303" pitchFamily="18" charset="0"/>
              </a:rPr>
              <a:t> by discussing these two questions: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i="1" baseline="0" dirty="0">
                <a:latin typeface="Georgia" panose="02040502050405020303" pitchFamily="18" charset="0"/>
              </a:rPr>
              <a:t>Can you recall a time in your life when you lacked a personal vision — When was it? How did it feel?</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i="1" baseline="0" dirty="0">
                <a:latin typeface="Georgia" panose="02040502050405020303" pitchFamily="18" charset="0"/>
              </a:rPr>
              <a:t>How do you develop a personal vision?</a:t>
            </a:r>
          </a:p>
        </p:txBody>
      </p:sp>
      <p:sp>
        <p:nvSpPr>
          <p:cNvPr id="4" name="Slide Number Placeholder 3"/>
          <p:cNvSpPr>
            <a:spLocks noGrp="1"/>
          </p:cNvSpPr>
          <p:nvPr>
            <p:ph type="sldNum" sz="quarter" idx="10"/>
          </p:nvPr>
        </p:nvSpPr>
        <p:spPr/>
        <p:txBody>
          <a:bodyPr/>
          <a:lstStyle/>
          <a:p>
            <a:fld id="{DDA8D97D-4592-674B-833C-927F049D6D7F}" type="slidenum">
              <a:rPr lang="en-US" smtClean="0"/>
              <a:t>4</a:t>
            </a:fld>
            <a:endParaRPr lang="en-US" dirty="0"/>
          </a:p>
        </p:txBody>
      </p:sp>
    </p:spTree>
    <p:extLst>
      <p:ext uri="{BB962C8B-B14F-4D97-AF65-F5344CB8AC3E}">
        <p14:creationId xmlns:p14="http://schemas.microsoft.com/office/powerpoint/2010/main" val="70551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4525"/>
            <a:ext cx="4213225" cy="3160713"/>
          </a:xfrm>
        </p:spPr>
      </p:sp>
      <p:sp>
        <p:nvSpPr>
          <p:cNvPr id="3" name="Notes Placeholder 2"/>
          <p:cNvSpPr>
            <a:spLocks noGrp="1"/>
          </p:cNvSpPr>
          <p:nvPr>
            <p:ph type="body" idx="1"/>
          </p:nvPr>
        </p:nvSpPr>
        <p:spPr/>
        <p:txBody>
          <a:bodyPr/>
          <a:lstStyle/>
          <a:p>
            <a:r>
              <a:rPr lang="en-US" b="1" dirty="0">
                <a:latin typeface="Georgia" panose="02040502050405020303" pitchFamily="18" charset="0"/>
              </a:rPr>
              <a:t>Facilitator Notes:</a:t>
            </a:r>
          </a:p>
          <a:p>
            <a:endParaRPr lang="en-US" dirty="0">
              <a:latin typeface="Georgia" panose="02040502050405020303" pitchFamily="18" charset="0"/>
            </a:endParaRPr>
          </a:p>
          <a:p>
            <a:pPr marL="171450" indent="-171450">
              <a:buFont typeface="Arial"/>
              <a:buChar char="•"/>
            </a:pPr>
            <a:r>
              <a:rPr lang="en-US" sz="1200" kern="1200" dirty="0">
                <a:solidFill>
                  <a:schemeClr val="tx1"/>
                </a:solidFill>
                <a:effectLst/>
                <a:latin typeface="Georgia" panose="02040502050405020303" pitchFamily="18" charset="0"/>
                <a:ea typeface="+mn-ea"/>
                <a:cs typeface="+mn-cs"/>
              </a:rPr>
              <a:t>We all can appreciate what a vision is — yet, how do we go</a:t>
            </a:r>
            <a:r>
              <a:rPr lang="en-US" sz="1200" kern="1200" baseline="0" dirty="0">
                <a:solidFill>
                  <a:schemeClr val="tx1"/>
                </a:solidFill>
                <a:effectLst/>
                <a:latin typeface="Georgia" panose="02040502050405020303" pitchFamily="18" charset="0"/>
                <a:ea typeface="+mn-ea"/>
                <a:cs typeface="+mn-cs"/>
              </a:rPr>
              <a:t> about developing one and what barriers should we be aware of as we take action?</a:t>
            </a:r>
            <a:endParaRPr lang="en-US" sz="1200" kern="1200" dirty="0">
              <a:solidFill>
                <a:schemeClr val="tx1"/>
              </a:solidFill>
              <a:effectLst/>
              <a:latin typeface="Georgia" panose="02040502050405020303" pitchFamily="18" charset="0"/>
              <a:ea typeface="+mn-ea"/>
              <a:cs typeface="+mn-cs"/>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DA8D97D-4592-674B-833C-927F049D6D7F}" type="slidenum">
              <a:rPr lang="en-US" smtClean="0"/>
              <a:t>5</a:t>
            </a:fld>
            <a:endParaRPr lang="en-US" dirty="0"/>
          </a:p>
        </p:txBody>
      </p:sp>
    </p:spTree>
    <p:extLst>
      <p:ext uri="{BB962C8B-B14F-4D97-AF65-F5344CB8AC3E}">
        <p14:creationId xmlns:p14="http://schemas.microsoft.com/office/powerpoint/2010/main" val="6236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Georgia" panose="02040502050405020303" pitchFamily="18" charset="0"/>
              </a:rPr>
              <a:t>Facilitator Notes:</a:t>
            </a:r>
          </a:p>
          <a:p>
            <a:endParaRPr lang="en-US" dirty="0">
              <a:latin typeface="Georgia" panose="02040502050405020303" pitchFamily="18" charset="0"/>
            </a:endParaRPr>
          </a:p>
          <a:p>
            <a:pPr marL="171450" indent="-171450">
              <a:buFont typeface="Arial"/>
              <a:buChar char="•"/>
            </a:pPr>
            <a:r>
              <a:rPr lang="en-US" dirty="0">
                <a:latin typeface="Georgia" panose="02040502050405020303" pitchFamily="18" charset="0"/>
              </a:rPr>
              <a:t>In</a:t>
            </a:r>
            <a:r>
              <a:rPr lang="en-US" baseline="0" dirty="0">
                <a:latin typeface="Georgia" panose="02040502050405020303" pitchFamily="18" charset="0"/>
              </a:rPr>
              <a:t> SPARK, the authors share that d</a:t>
            </a:r>
            <a:r>
              <a:rPr lang="en-US" dirty="0">
                <a:latin typeface="Georgia" panose="02040502050405020303" pitchFamily="18" charset="0"/>
              </a:rPr>
              <a:t>eveloping a vision is easy to understand, but there are key elements that are holding us back:</a:t>
            </a:r>
          </a:p>
          <a:p>
            <a:pPr marL="628650" lvl="1" indent="-171450">
              <a:buFont typeface="Arial"/>
              <a:buChar char="•"/>
            </a:pPr>
            <a:r>
              <a:rPr lang="en-US" baseline="0" dirty="0">
                <a:latin typeface="Georgia" panose="02040502050405020303" pitchFamily="18" charset="0"/>
              </a:rPr>
              <a:t>Failing to envision what a better life could look like</a:t>
            </a:r>
          </a:p>
          <a:p>
            <a:pPr marL="628650" lvl="1" indent="-171450">
              <a:buFont typeface="Arial"/>
              <a:buChar char="•"/>
            </a:pPr>
            <a:r>
              <a:rPr lang="en-US" baseline="0" dirty="0">
                <a:latin typeface="Georgia" panose="02040502050405020303" pitchFamily="18" charset="0"/>
              </a:rPr>
              <a:t>Falling into routines that bog us down (and prevent us from being a Spark)</a:t>
            </a:r>
          </a:p>
          <a:p>
            <a:pPr marL="628650" lvl="1" indent="-171450">
              <a:buFont typeface="Arial"/>
              <a:buChar char="•"/>
            </a:pPr>
            <a:r>
              <a:rPr lang="en-US" baseline="0" dirty="0">
                <a:latin typeface="Georgia" panose="02040502050405020303" pitchFamily="18" charset="0"/>
              </a:rPr>
              <a:t>Not making decisions that advance us toward our goals</a:t>
            </a:r>
          </a:p>
        </p:txBody>
      </p:sp>
      <p:sp>
        <p:nvSpPr>
          <p:cNvPr id="4" name="Slide Number Placeholder 3"/>
          <p:cNvSpPr>
            <a:spLocks noGrp="1"/>
          </p:cNvSpPr>
          <p:nvPr>
            <p:ph type="sldNum" sz="quarter" idx="10"/>
          </p:nvPr>
        </p:nvSpPr>
        <p:spPr/>
        <p:txBody>
          <a:bodyPr/>
          <a:lstStyle/>
          <a:p>
            <a:fld id="{DDA8D97D-4592-674B-833C-927F049D6D7F}" type="slidenum">
              <a:rPr lang="en-US" smtClean="0"/>
              <a:t>6</a:t>
            </a:fld>
            <a:endParaRPr lang="en-US" dirty="0"/>
          </a:p>
        </p:txBody>
      </p:sp>
    </p:spTree>
    <p:extLst>
      <p:ext uri="{BB962C8B-B14F-4D97-AF65-F5344CB8AC3E}">
        <p14:creationId xmlns:p14="http://schemas.microsoft.com/office/powerpoint/2010/main" val="186519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Georgia" panose="02040502050405020303" pitchFamily="18" charset="0"/>
              </a:rPr>
              <a:t>Facilitator Notes:</a:t>
            </a:r>
          </a:p>
          <a:p>
            <a:endParaRPr lang="en-US" baseline="0" dirty="0">
              <a:latin typeface="Georgia" panose="02040502050405020303" pitchFamily="18" charset="0"/>
            </a:endParaRPr>
          </a:p>
          <a:p>
            <a:pPr marL="171450" indent="-171450">
              <a:buFont typeface="Arial"/>
              <a:buChar char="•"/>
            </a:pPr>
            <a:r>
              <a:rPr lang="en-US" sz="1200" kern="1200" dirty="0">
                <a:solidFill>
                  <a:schemeClr val="tx1"/>
                </a:solidFill>
                <a:effectLst/>
                <a:latin typeface="Georgia" panose="02040502050405020303" pitchFamily="18" charset="0"/>
                <a:ea typeface="+mn-ea"/>
                <a:cs typeface="+mn-cs"/>
              </a:rPr>
              <a:t>Many of us have a hard time imagining our future. And especially as we get older, we also underestimate how much change we have left to experience. </a:t>
            </a:r>
          </a:p>
          <a:p>
            <a:pPr marL="171450" indent="-171450">
              <a:buFont typeface="Arial"/>
              <a:buChar char="•"/>
            </a:pPr>
            <a:r>
              <a:rPr lang="en-US" sz="1200" kern="1200" dirty="0">
                <a:solidFill>
                  <a:schemeClr val="tx1"/>
                </a:solidFill>
                <a:effectLst/>
                <a:latin typeface="Georgia" panose="02040502050405020303" pitchFamily="18" charset="0"/>
                <a:ea typeface="+mn-ea"/>
                <a:cs typeface="+mn-cs"/>
              </a:rPr>
              <a:t>Harvard social psychologist Dan Gilbert calls this the “End of History Illusion”, that we can appreciate how much we’ve grown over the years, but that we also assume the person we are today is the person we’ll be in the future. </a:t>
            </a:r>
          </a:p>
          <a:p>
            <a:pPr marL="171450" indent="-171450">
              <a:buFont typeface="Arial"/>
              <a:buChar char="•"/>
            </a:pPr>
            <a:r>
              <a:rPr lang="en-US" sz="1200" kern="1200" dirty="0">
                <a:solidFill>
                  <a:schemeClr val="tx1"/>
                </a:solidFill>
                <a:effectLst/>
                <a:latin typeface="Georgia" panose="02040502050405020303" pitchFamily="18" charset="0"/>
                <a:ea typeface="+mn-ea"/>
                <a:cs typeface="+mn-cs"/>
              </a:rPr>
              <a:t>While we may not change as much as we did between the ages of ten and twenty, there’s still a lot of growth left. In other words, we should by no means consider ourselves finished products. We are still very much works in progress.</a:t>
            </a:r>
            <a:r>
              <a:rPr lang="en-US" dirty="0">
                <a:effectLst/>
                <a:latin typeface="Georgia" panose="02040502050405020303" pitchFamily="18" charset="0"/>
              </a:rPr>
              <a:t> </a:t>
            </a:r>
          </a:p>
          <a:p>
            <a:pPr marL="171450" indent="-171450">
              <a:buFont typeface="Arial"/>
              <a:buChar char="•"/>
            </a:pPr>
            <a:r>
              <a:rPr lang="en-US" sz="1200" kern="1200" dirty="0">
                <a:solidFill>
                  <a:schemeClr val="tx1"/>
                </a:solidFill>
                <a:effectLst/>
                <a:latin typeface="Georgia" panose="02040502050405020303" pitchFamily="18" charset="0"/>
                <a:ea typeface="+mn-ea"/>
                <a:cs typeface="+mn-cs"/>
              </a:rPr>
              <a:t>The goal isn’t necessarily to have a crystal-clear vision of how your life should be at every twist and turn. A vision is more of an idea of what you’re striving toward and an opportunity to raise the expectations you have for yourself and for others.</a:t>
            </a:r>
            <a:r>
              <a:rPr lang="en-US" dirty="0">
                <a:effectLst/>
                <a:latin typeface="Georgia" panose="02040502050405020303" pitchFamily="18" charset="0"/>
              </a:rPr>
              <a:t> </a:t>
            </a:r>
          </a:p>
          <a:p>
            <a:pPr marL="171450" indent="-171450">
              <a:buFont typeface="Arial"/>
              <a:buChar char="•"/>
            </a:pPr>
            <a:r>
              <a:rPr lang="en-US" sz="1200" kern="1200" dirty="0">
                <a:solidFill>
                  <a:schemeClr val="tx1"/>
                </a:solidFill>
                <a:effectLst/>
                <a:latin typeface="Georgia" panose="02040502050405020303" pitchFamily="18" charset="0"/>
                <a:ea typeface="+mn-ea"/>
                <a:cs typeface="+mn-cs"/>
              </a:rPr>
              <a:t>It starts with thinking about your specific goals, your interests, and the things you’ve always wanted to do — like living overseas, freelancing, or taking on more professional responsibilities. Our pasts, and all the memories they contain, are important reference points for our future.</a:t>
            </a:r>
            <a:r>
              <a:rPr lang="en-US" dirty="0">
                <a:effectLst/>
                <a:latin typeface="Georgia" panose="02040502050405020303" pitchFamily="18" charset="0"/>
              </a:rPr>
              <a:t> </a:t>
            </a:r>
          </a:p>
          <a:p>
            <a:pPr marL="171450" indent="-171450">
              <a:buFont typeface="Arial"/>
              <a:buChar char="•"/>
            </a:pPr>
            <a:r>
              <a:rPr lang="en-US" sz="1200" kern="1200" dirty="0">
                <a:solidFill>
                  <a:schemeClr val="tx1"/>
                </a:solidFill>
                <a:effectLst/>
                <a:latin typeface="Georgia" panose="02040502050405020303" pitchFamily="18" charset="0"/>
                <a:ea typeface="+mn-ea"/>
                <a:cs typeface="+mn-cs"/>
              </a:rPr>
              <a:t>Be sure to spend some time writing out your thoughts and ideas. Writing is a clarifying process,</a:t>
            </a:r>
            <a:r>
              <a:rPr lang="en-US" sz="1200" kern="1200" baseline="0" dirty="0">
                <a:solidFill>
                  <a:schemeClr val="tx1"/>
                </a:solidFill>
                <a:effectLst/>
                <a:latin typeface="Georgia" panose="02040502050405020303" pitchFamily="18" charset="0"/>
                <a:ea typeface="+mn-ea"/>
                <a:cs typeface="+mn-cs"/>
              </a:rPr>
              <a:t> it helps you connect ideas to tangible actions.</a:t>
            </a:r>
          </a:p>
          <a:p>
            <a:pPr marL="171450" indent="-171450">
              <a:buFont typeface="Arial"/>
              <a:buChar char="•"/>
            </a:pPr>
            <a:r>
              <a:rPr lang="en-US" sz="1200" kern="1200" baseline="0" dirty="0">
                <a:solidFill>
                  <a:schemeClr val="tx1"/>
                </a:solidFill>
                <a:effectLst/>
                <a:latin typeface="Georgia" panose="02040502050405020303" pitchFamily="18" charset="0"/>
                <a:ea typeface="+mn-ea"/>
                <a:cs typeface="+mn-cs"/>
              </a:rPr>
              <a:t>As you develop a vision, seek out others and ask them to share their thoughts on how you can continue to grow. Mentors are a great resource to bounce ideas off of; they can also help clarify our direction by offering us a unique perspective on what they hear and/or are seeing.</a:t>
            </a:r>
            <a:endParaRPr lang="en-US" dirty="0">
              <a:latin typeface="Georgia" panose="02040502050405020303" pitchFamily="18" charset="0"/>
            </a:endParaRPr>
          </a:p>
          <a:p>
            <a:endParaRPr lang="en-US" baseline="0" dirty="0"/>
          </a:p>
        </p:txBody>
      </p:sp>
      <p:sp>
        <p:nvSpPr>
          <p:cNvPr id="4" name="Slide Number Placeholder 3"/>
          <p:cNvSpPr>
            <a:spLocks noGrp="1"/>
          </p:cNvSpPr>
          <p:nvPr>
            <p:ph type="sldNum" sz="quarter" idx="10"/>
          </p:nvPr>
        </p:nvSpPr>
        <p:spPr/>
        <p:txBody>
          <a:bodyPr/>
          <a:lstStyle/>
          <a:p>
            <a:fld id="{DDA8D97D-4592-674B-833C-927F049D6D7F}" type="slidenum">
              <a:rPr lang="en-US" smtClean="0"/>
              <a:t>7</a:t>
            </a:fld>
            <a:endParaRPr lang="en-US" dirty="0"/>
          </a:p>
        </p:txBody>
      </p:sp>
    </p:spTree>
    <p:extLst>
      <p:ext uri="{BB962C8B-B14F-4D97-AF65-F5344CB8AC3E}">
        <p14:creationId xmlns:p14="http://schemas.microsoft.com/office/powerpoint/2010/main" val="396268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Georgia" panose="02040502050405020303" pitchFamily="18" charset="0"/>
              </a:rPr>
              <a:t>Facilitator</a:t>
            </a:r>
            <a:r>
              <a:rPr lang="en-US" b="1" baseline="0" dirty="0">
                <a:latin typeface="Georgia" panose="02040502050405020303" pitchFamily="18" charset="0"/>
              </a:rPr>
              <a:t> Notes:</a:t>
            </a:r>
          </a:p>
          <a:p>
            <a:endParaRPr lang="en-US" baseline="0" dirty="0">
              <a:latin typeface="Georgia" panose="02040502050405020303" pitchFamily="18" charset="0"/>
            </a:endParaRPr>
          </a:p>
          <a:p>
            <a:pPr marL="171450" indent="-171450">
              <a:buFont typeface="Arial"/>
              <a:buChar char="•"/>
            </a:pPr>
            <a:r>
              <a:rPr lang="en-US" baseline="0" dirty="0">
                <a:latin typeface="Georgia" panose="02040502050405020303" pitchFamily="18" charset="0"/>
              </a:rPr>
              <a:t>In SPARK, the authors spend a lot of time talking about how we only have 24 hours in each day — and we can only do so much.</a:t>
            </a:r>
          </a:p>
          <a:p>
            <a:pPr marL="171450" indent="-171450">
              <a:buFont typeface="Arial"/>
              <a:buChar char="•"/>
            </a:pPr>
            <a:r>
              <a:rPr lang="en-US" i="0" baseline="0" dirty="0">
                <a:latin typeface="Georgia" panose="02040502050405020303" pitchFamily="18" charset="0"/>
              </a:rPr>
              <a:t>They acknowledge that many Sparks love to say “yes,” because their yes’s will lead to opportunity. Too many yes’s, however, and suddenly you don’t have time to focus and take action and/or progress against the things that really matter to you.</a:t>
            </a:r>
            <a:endParaRPr lang="en-US" i="1" baseline="0" dirty="0">
              <a:latin typeface="Georgia" panose="02040502050405020303" pitchFamily="18" charset="0"/>
            </a:endParaRPr>
          </a:p>
          <a:p>
            <a:pPr marL="171450" indent="-171450">
              <a:buFont typeface="Arial"/>
              <a:buChar char="•"/>
            </a:pPr>
            <a:r>
              <a:rPr lang="en-US" i="0" baseline="0" dirty="0">
                <a:latin typeface="Georgia" panose="02040502050405020303" pitchFamily="18" charset="0"/>
              </a:rPr>
              <a:t>In the book, Courtney talks about a time where she became work obsessed; this led to burnout. When her identify became too tightly wrapped up in work, other aspects of her life suffered and, inevitably, she wasn’t living her vision.  </a:t>
            </a:r>
          </a:p>
          <a:p>
            <a:pPr marL="171450" indent="-171450">
              <a:buFont typeface="Arial"/>
              <a:buChar char="•"/>
            </a:pPr>
            <a:r>
              <a:rPr lang="en-US" i="1" baseline="0" dirty="0">
                <a:latin typeface="Georgia" panose="02040502050405020303" pitchFamily="18" charset="0"/>
              </a:rPr>
              <a:t>Ask: have you ever felt like this? That your identity was too tightly wrapped up in an activity that you didn’t give yourself permission to enjoy other pursuits?</a:t>
            </a:r>
          </a:p>
          <a:p>
            <a:pPr marL="171450" indent="-171450">
              <a:buFont typeface="Arial"/>
              <a:buChar char="•"/>
            </a:pPr>
            <a:r>
              <a:rPr lang="en-US" i="0" baseline="0" dirty="0">
                <a:latin typeface="Georgia" panose="02040502050405020303" pitchFamily="18" charset="0"/>
              </a:rPr>
              <a:t>Sparks need to recognize that in order to take intentional action, sometimes you have to let go and start saying “no.” No doesn’t mean never, it just means not now. This not only helps you avoid burnout, but allows you to start to begin to say yes to activities that allow you to achieve your vision.</a:t>
            </a:r>
          </a:p>
        </p:txBody>
      </p:sp>
      <p:sp>
        <p:nvSpPr>
          <p:cNvPr id="4" name="Slide Number Placeholder 3"/>
          <p:cNvSpPr>
            <a:spLocks noGrp="1"/>
          </p:cNvSpPr>
          <p:nvPr>
            <p:ph type="sldNum" sz="quarter" idx="10"/>
          </p:nvPr>
        </p:nvSpPr>
        <p:spPr/>
        <p:txBody>
          <a:bodyPr/>
          <a:lstStyle/>
          <a:p>
            <a:fld id="{DDA8D97D-4592-674B-833C-927F049D6D7F}" type="slidenum">
              <a:rPr lang="en-US" smtClean="0"/>
              <a:t>8</a:t>
            </a:fld>
            <a:endParaRPr lang="en-US" dirty="0"/>
          </a:p>
        </p:txBody>
      </p:sp>
    </p:spTree>
    <p:extLst>
      <p:ext uri="{BB962C8B-B14F-4D97-AF65-F5344CB8AC3E}">
        <p14:creationId xmlns:p14="http://schemas.microsoft.com/office/powerpoint/2010/main" val="220364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4675"/>
            <a:ext cx="4213225" cy="3160713"/>
          </a:xfrm>
        </p:spPr>
      </p:sp>
      <p:sp>
        <p:nvSpPr>
          <p:cNvPr id="3" name="Notes Placeholder 2"/>
          <p:cNvSpPr>
            <a:spLocks noGrp="1"/>
          </p:cNvSpPr>
          <p:nvPr>
            <p:ph type="body" idx="1"/>
          </p:nvPr>
        </p:nvSpPr>
        <p:spPr>
          <a:xfrm>
            <a:off x="683024" y="3932240"/>
            <a:ext cx="5854458" cy="3686711"/>
          </a:xfrm>
        </p:spPr>
        <p:txBody>
          <a:bodyPr/>
          <a:lstStyle/>
          <a:p>
            <a:r>
              <a:rPr lang="en-US" b="1" dirty="0">
                <a:latin typeface="Georgia" panose="02040502050405020303" pitchFamily="18" charset="0"/>
              </a:rPr>
              <a:t>Facilitator</a:t>
            </a:r>
            <a:r>
              <a:rPr lang="en-US" b="1" baseline="0" dirty="0">
                <a:latin typeface="Georgia" panose="02040502050405020303" pitchFamily="18" charset="0"/>
              </a:rPr>
              <a:t> Notes:</a:t>
            </a:r>
          </a:p>
          <a:p>
            <a:endParaRPr lang="en-US" baseline="0" dirty="0">
              <a:latin typeface="Georgia" panose="02040502050405020303"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baseline="0" dirty="0">
                <a:latin typeface="Georgia" panose="02040502050405020303" pitchFamily="18" charset="0"/>
              </a:rPr>
              <a:t>So far, we’ve discussed the importance of reimaging our future (and setting high expectations), avoiding burnout, and we’ll conclude with talking about the final barrier to acting with intent — not making decisions.</a:t>
            </a:r>
          </a:p>
          <a:p>
            <a:pPr marL="171450" indent="-171450">
              <a:buFont typeface="Arial"/>
              <a:buChar char="•"/>
            </a:pPr>
            <a:r>
              <a:rPr lang="en-US" sz="1100" baseline="0" dirty="0">
                <a:latin typeface="Georgia" panose="02040502050405020303" pitchFamily="18" charset="0"/>
              </a:rPr>
              <a:t>You’ll hear frequently in SPARK that the authors encourage you to spend time reflecting, and writing about the things you’d like to change and/or improve upon.</a:t>
            </a:r>
          </a:p>
          <a:p>
            <a:pPr marL="171450" indent="-171450">
              <a:buFont typeface="Arial"/>
              <a:buChar char="•"/>
            </a:pPr>
            <a:r>
              <a:rPr lang="en-US" sz="1100" baseline="0" dirty="0">
                <a:latin typeface="Georgia" panose="02040502050405020303" pitchFamily="18" charset="0"/>
              </a:rPr>
              <a:t>This is true for developing a vision, and taking action against it. You can have the best intentions for your life, but not achieve them if you don’t act.</a:t>
            </a:r>
          </a:p>
          <a:p>
            <a:pPr marL="171450" indent="-171450">
              <a:buFont typeface="Arial"/>
              <a:buChar char="•"/>
            </a:pPr>
            <a:r>
              <a:rPr lang="en-US" sz="1100" baseline="0" dirty="0">
                <a:latin typeface="Georgia" panose="02040502050405020303" pitchFamily="18" charset="0"/>
              </a:rPr>
              <a:t>Sometimes action requires that you change your circumstances to accommodate your new goals, pursuits, and ambitions — like if you want to go back to school, you need to readjust your schedule to find time to have the hours you’ll need to study and attend classes. </a:t>
            </a:r>
          </a:p>
          <a:p>
            <a:pPr marL="171450" indent="-171450">
              <a:buFont typeface="Arial"/>
              <a:buChar char="•"/>
            </a:pPr>
            <a:r>
              <a:rPr lang="en-US" sz="1100" baseline="0" dirty="0">
                <a:latin typeface="Georgia" panose="02040502050405020303" pitchFamily="18" charset="0"/>
              </a:rPr>
              <a:t>We often fail to take action because we don’t have the right structure in place that supports us. Create the structure you need — that creates the context for change.  </a:t>
            </a:r>
          </a:p>
          <a:p>
            <a:pPr marL="171450" indent="-171450">
              <a:buFont typeface="Arial"/>
              <a:buChar char="•"/>
            </a:pPr>
            <a:r>
              <a:rPr lang="en-US" sz="1100" baseline="0" dirty="0">
                <a:latin typeface="Georgia" panose="02040502050405020303" pitchFamily="18" charset="0"/>
              </a:rPr>
              <a:t>Next, develop a plan, which will never be perfect. In SPARK, Angie shares that a plan is a reference point for change. Plans just help you think your decisions through — because they’re future oriented, they’ll never work out just like you envision. But planning helps you consider any friction you might encounter as you go about living your vision.</a:t>
            </a:r>
          </a:p>
          <a:p>
            <a:pPr marL="171450" indent="-171450">
              <a:buFont typeface="Arial"/>
              <a:buChar char="•"/>
            </a:pPr>
            <a:r>
              <a:rPr lang="en-US" sz="1100" i="1" baseline="0" dirty="0">
                <a:latin typeface="Georgia" panose="02040502050405020303" pitchFamily="18" charset="0"/>
              </a:rPr>
              <a:t>Share a story: Describe a time in your life when you had to make a major change — talk about the process you went through, and how planning helped.</a:t>
            </a:r>
          </a:p>
        </p:txBody>
      </p:sp>
      <p:sp>
        <p:nvSpPr>
          <p:cNvPr id="4" name="Slide Number Placeholder 3"/>
          <p:cNvSpPr>
            <a:spLocks noGrp="1"/>
          </p:cNvSpPr>
          <p:nvPr>
            <p:ph type="sldNum" sz="quarter" idx="10"/>
          </p:nvPr>
        </p:nvSpPr>
        <p:spPr/>
        <p:txBody>
          <a:bodyPr/>
          <a:lstStyle/>
          <a:p>
            <a:fld id="{DDA8D97D-4592-674B-833C-927F049D6D7F}" type="slidenum">
              <a:rPr lang="en-US" smtClean="0"/>
              <a:t>9</a:t>
            </a:fld>
            <a:endParaRPr lang="en-US" dirty="0"/>
          </a:p>
        </p:txBody>
      </p:sp>
    </p:spTree>
    <p:extLst>
      <p:ext uri="{BB962C8B-B14F-4D97-AF65-F5344CB8AC3E}">
        <p14:creationId xmlns:p14="http://schemas.microsoft.com/office/powerpoint/2010/main" val="406729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ue pattern bottom r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ue pattern fu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green pattern to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green pattern bottom r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green pattern fu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ight-blue-to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45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ight-blue-bottom-r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8830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ight-blue-lef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7993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ight-blue-ful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71990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ue logo right">
    <p:bg>
      <p:bgPr>
        <a:solidFill>
          <a:srgbClr val="3F587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1040" y="6400953"/>
            <a:ext cx="685800" cy="31988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ue logo left">
    <p:bg>
      <p:bgPr>
        <a:solidFill>
          <a:srgbClr val="3F5877"/>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 y="6400953"/>
            <a:ext cx="685800" cy="31988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orange logo right">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1040" y="6400953"/>
            <a:ext cx="685800" cy="31988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orange logo left">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 y="6400953"/>
            <a:ext cx="685800" cy="31988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orange pattern top">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orange pattern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range pattern fu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range pattern half left">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7181" t="33262" r="17819" b="-7943"/>
          <a:stretch/>
        </p:blipFill>
        <p:spPr>
          <a:xfrm rot="16200000">
            <a:off x="-868195" y="868193"/>
            <a:ext cx="6858003" cy="51216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range pattern bottom righ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ue pattern to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ue-pattern-lef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84" r:id="rId3"/>
    <p:sldLayoutId id="2147483685" r:id="rId4"/>
    <p:sldLayoutId id="2147483686" r:id="rId5"/>
    <p:sldLayoutId id="2147483688" r:id="rId6"/>
    <p:sldLayoutId id="2147483687" r:id="rId7"/>
    <p:sldLayoutId id="2147483680" r:id="rId8"/>
    <p:sldLayoutId id="2147483681" r:id="rId9"/>
    <p:sldLayoutId id="2147483683" r:id="rId10"/>
    <p:sldLayoutId id="2147483682" r:id="rId11"/>
    <p:sldLayoutId id="2147483691" r:id="rId12"/>
    <p:sldLayoutId id="2147483689" r:id="rId13"/>
    <p:sldLayoutId id="2147483690" r:id="rId14"/>
    <p:sldLayoutId id="2147483692" r:id="rId15"/>
    <p:sldLayoutId id="2147483693" r:id="rId16"/>
    <p:sldLayoutId id="2147483694" r:id="rId17"/>
    <p:sldLayoutId id="2147483695" r:id="rId18"/>
    <p:sldLayoutId id="2147483672" r:id="rId19"/>
    <p:sldLayoutId id="2147483675" r:id="rId20"/>
    <p:sldLayoutId id="2147483673" r:id="rId21"/>
    <p:sldLayoutId id="2147483674" r:id="rId22"/>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leadstar.wistia.com/medias/juzhyxfi6y?wvideo=juzhyxfi6y"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7625" y="821880"/>
            <a:ext cx="3647779" cy="1507251"/>
          </a:xfrm>
          <a:prstGeom prst="rect">
            <a:avLst/>
          </a:prstGeom>
          <a:noFill/>
        </p:spPr>
        <p:txBody>
          <a:bodyPr vert="horz" lIns="91440" tIns="45720" rIns="91440" bIns="45720" rtlCol="0" anchor="t">
            <a:noAutofit/>
          </a:bodyPr>
          <a:lstStyle/>
          <a:p>
            <a:pPr>
              <a:lnSpc>
                <a:spcPct val="90000"/>
              </a:lnSpc>
              <a:spcBef>
                <a:spcPct val="0"/>
              </a:spcBef>
            </a:pPr>
            <a:r>
              <a:rPr lang="en-US" sz="5400" b="1" dirty="0">
                <a:solidFill>
                  <a:schemeClr val="bg1"/>
                </a:solidFill>
                <a:latin typeface="Arial" panose="020B0604020202020204" pitchFamily="34" charset="0"/>
                <a:ea typeface="Optima" charset="0"/>
                <a:cs typeface="Arial" panose="020B0604020202020204" pitchFamily="34" charset="0"/>
              </a:rPr>
              <a:t>Act With Intent</a:t>
            </a:r>
          </a:p>
        </p:txBody>
      </p:sp>
      <p:sp>
        <p:nvSpPr>
          <p:cNvPr id="8" name="Rectangle 7"/>
          <p:cNvSpPr/>
          <p:nvPr/>
        </p:nvSpPr>
        <p:spPr>
          <a:xfrm>
            <a:off x="271022" y="5971112"/>
            <a:ext cx="3369326" cy="738664"/>
          </a:xfrm>
          <a:prstGeom prst="rect">
            <a:avLst/>
          </a:prstGeom>
        </p:spPr>
        <p:txBody>
          <a:bodyPr wrap="square">
            <a:spAutoFit/>
          </a:bodyPr>
          <a:lstStyle/>
          <a:p>
            <a:r>
              <a:rPr lang="en-US" sz="1400" dirty="0">
                <a:solidFill>
                  <a:schemeClr val="bg1"/>
                </a:solidFill>
                <a:latin typeface="Georgia" panose="02040502050405020303" pitchFamily="18" charset="0"/>
                <a:ea typeface="Optima" charset="0"/>
                <a:cs typeface="Optima" charset="0"/>
              </a:rPr>
              <a:t>From the </a:t>
            </a:r>
            <a:r>
              <a:rPr lang="en-US" sz="1400" i="1" dirty="0">
                <a:solidFill>
                  <a:schemeClr val="bg1"/>
                </a:solidFill>
                <a:latin typeface="Georgia" panose="02040502050405020303" pitchFamily="18" charset="0"/>
                <a:ea typeface="Optima" charset="0"/>
                <a:cs typeface="Optima" charset="0"/>
              </a:rPr>
              <a:t>New York Times </a:t>
            </a:r>
            <a:r>
              <a:rPr lang="en-US" sz="1400" dirty="0">
                <a:solidFill>
                  <a:schemeClr val="bg1"/>
                </a:solidFill>
                <a:latin typeface="Georgia" panose="02040502050405020303" pitchFamily="18" charset="0"/>
                <a:ea typeface="Optima" charset="0"/>
                <a:cs typeface="Optima" charset="0"/>
              </a:rPr>
              <a:t>Best Selling Book, </a:t>
            </a:r>
            <a:r>
              <a:rPr lang="en-US" sz="1400" i="1" dirty="0">
                <a:solidFill>
                  <a:schemeClr val="bg1"/>
                </a:solidFill>
                <a:latin typeface="Georgia" panose="02040502050405020303" pitchFamily="18" charset="0"/>
                <a:ea typeface="Optima" charset="0"/>
                <a:cs typeface="Optima" charset="0"/>
              </a:rPr>
              <a:t>SPARK: How to Lead Yourself and Others to Greater Success </a:t>
            </a:r>
          </a:p>
        </p:txBody>
      </p:sp>
      <p:pic>
        <p:nvPicPr>
          <p:cNvPr id="9" name="Picture 8">
            <a:extLst>
              <a:ext uri="{FF2B5EF4-FFF2-40B4-BE49-F238E27FC236}">
                <a16:creationId xmlns:a16="http://schemas.microsoft.com/office/drawing/2014/main" id="{D45EDD51-AC9B-CA43-A572-AE2B1917C940}"/>
              </a:ext>
            </a:extLst>
          </p:cNvPr>
          <p:cNvPicPr>
            <a:picLocks noChangeAspect="1"/>
          </p:cNvPicPr>
          <p:nvPr/>
        </p:nvPicPr>
        <p:blipFill>
          <a:blip r:embed="rId3"/>
          <a:stretch>
            <a:fillRect/>
          </a:stretch>
        </p:blipFill>
        <p:spPr>
          <a:xfrm>
            <a:off x="3985404" y="1853695"/>
            <a:ext cx="5645931" cy="5645931"/>
          </a:xfrm>
          <a:prstGeom prst="rect">
            <a:avLst/>
          </a:prstGeom>
        </p:spPr>
      </p:pic>
    </p:spTree>
    <p:extLst>
      <p:ext uri="{BB962C8B-B14F-4D97-AF65-F5344CB8AC3E}">
        <p14:creationId xmlns:p14="http://schemas.microsoft.com/office/powerpoint/2010/main" val="151815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573293" y="965456"/>
            <a:ext cx="5650988" cy="5650988"/>
          </a:xfrm>
          <a:prstGeom prst="rect">
            <a:avLst/>
          </a:prstGeom>
        </p:spPr>
      </p:pic>
      <p:sp>
        <p:nvSpPr>
          <p:cNvPr id="3" name="TextBox 2"/>
          <p:cNvSpPr txBox="1"/>
          <p:nvPr/>
        </p:nvSpPr>
        <p:spPr>
          <a:xfrm>
            <a:off x="528125" y="1134229"/>
            <a:ext cx="4644269" cy="738516"/>
          </a:xfrm>
          <a:prstGeom prst="rect">
            <a:avLst/>
          </a:prstGeom>
          <a:noFill/>
        </p:spPr>
        <p:txBody>
          <a:bodyPr vert="horz" lIns="91440" tIns="45720" rIns="91440" bIns="45720" rtlCol="0" anchor="t">
            <a:noAutofit/>
          </a:bodyPr>
          <a:lstStyle/>
          <a:p>
            <a:pPr>
              <a:lnSpc>
                <a:spcPct val="80000"/>
              </a:lnSpc>
              <a:spcBef>
                <a:spcPct val="0"/>
              </a:spcBef>
            </a:pPr>
            <a:r>
              <a:rPr lang="en-US" sz="5400" b="1" dirty="0">
                <a:solidFill>
                  <a:schemeClr val="bg1"/>
                </a:solidFill>
                <a:latin typeface="Arial" panose="020B0604020202020204" pitchFamily="34" charset="0"/>
                <a:ea typeface="Optima" charset="0"/>
                <a:cs typeface="Arial" panose="020B0604020202020204" pitchFamily="34" charset="0"/>
              </a:rPr>
              <a:t>Exercise</a:t>
            </a:r>
          </a:p>
        </p:txBody>
      </p:sp>
    </p:spTree>
    <p:extLst>
      <p:ext uri="{BB962C8B-B14F-4D97-AF65-F5344CB8AC3E}">
        <p14:creationId xmlns:p14="http://schemas.microsoft.com/office/powerpoint/2010/main" val="16842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a:spLocks noChangeAspect="1"/>
          </p:cNvSpPr>
          <p:nvPr/>
        </p:nvSpPr>
        <p:spPr>
          <a:xfrm flipH="1">
            <a:off x="0" y="467237"/>
            <a:ext cx="8470838" cy="914400"/>
          </a:xfrm>
          <a:custGeom>
            <a:avLst/>
            <a:gdLst>
              <a:gd name="connsiteX0" fmla="*/ 8470838 w 8470838"/>
              <a:gd name="connsiteY0" fmla="*/ 0 h 914400"/>
              <a:gd name="connsiteX1" fmla="*/ 473994 w 8470838"/>
              <a:gd name="connsiteY1" fmla="*/ 0 h 914400"/>
              <a:gd name="connsiteX2" fmla="*/ 473994 w 8470838"/>
              <a:gd name="connsiteY2" fmla="*/ 1693 h 914400"/>
              <a:gd name="connsiteX3" fmla="*/ 457200 w 8470838"/>
              <a:gd name="connsiteY3" fmla="*/ 0 h 914400"/>
              <a:gd name="connsiteX4" fmla="*/ 0 w 8470838"/>
              <a:gd name="connsiteY4" fmla="*/ 457200 h 914400"/>
              <a:gd name="connsiteX5" fmla="*/ 457200 w 8470838"/>
              <a:gd name="connsiteY5" fmla="*/ 914400 h 914400"/>
              <a:gd name="connsiteX6" fmla="*/ 473994 w 8470838"/>
              <a:gd name="connsiteY6" fmla="*/ 912707 h 914400"/>
              <a:gd name="connsiteX7" fmla="*/ 473994 w 8470838"/>
              <a:gd name="connsiteY7" fmla="*/ 914400 h 914400"/>
              <a:gd name="connsiteX8" fmla="*/ 8470838 w 8470838"/>
              <a:gd name="connsiteY8"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0838" h="914400">
                <a:moveTo>
                  <a:pt x="8470838" y="0"/>
                </a:moveTo>
                <a:lnTo>
                  <a:pt x="473994" y="0"/>
                </a:lnTo>
                <a:lnTo>
                  <a:pt x="473994" y="1693"/>
                </a:lnTo>
                <a:lnTo>
                  <a:pt x="457200" y="0"/>
                </a:lnTo>
                <a:cubicBezTo>
                  <a:pt x="204695" y="0"/>
                  <a:pt x="0" y="204695"/>
                  <a:pt x="0" y="457200"/>
                </a:cubicBezTo>
                <a:cubicBezTo>
                  <a:pt x="0" y="709705"/>
                  <a:pt x="204695" y="914400"/>
                  <a:pt x="457200" y="914400"/>
                </a:cubicBezTo>
                <a:lnTo>
                  <a:pt x="473994" y="912707"/>
                </a:lnTo>
                <a:lnTo>
                  <a:pt x="473994" y="914400"/>
                </a:lnTo>
                <a:lnTo>
                  <a:pt x="8470838" y="914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25909" y="570494"/>
            <a:ext cx="6498167" cy="707886"/>
          </a:xfrm>
          <a:prstGeom prst="rect">
            <a:avLst/>
          </a:prstGeom>
          <a:noFill/>
        </p:spPr>
        <p:txBody>
          <a:bodyPr wrap="square" rtlCol="0" anchor="ctr">
            <a:spAutoFit/>
          </a:bodyPr>
          <a:lstStyle/>
          <a:p>
            <a:r>
              <a:rPr lang="en-US" sz="4000" b="1" dirty="0">
                <a:solidFill>
                  <a:schemeClr val="accent1"/>
                </a:solidFill>
                <a:latin typeface="Arial" panose="020B0604020202020204" pitchFamily="34" charset="0"/>
                <a:ea typeface="Optima" charset="0"/>
                <a:cs typeface="Arial" panose="020B0604020202020204" pitchFamily="34" charset="0"/>
              </a:rPr>
              <a:t>Be the Spark</a:t>
            </a:r>
          </a:p>
        </p:txBody>
      </p:sp>
      <p:sp>
        <p:nvSpPr>
          <p:cNvPr id="12" name="Oval 11"/>
          <p:cNvSpPr>
            <a:spLocks noChangeAspect="1"/>
          </p:cNvSpPr>
          <p:nvPr/>
        </p:nvSpPr>
        <p:spPr>
          <a:xfrm>
            <a:off x="7635685" y="581537"/>
            <a:ext cx="685800" cy="685800"/>
          </a:xfrm>
          <a:prstGeom prst="ellipse">
            <a:avLst/>
          </a:prstGeom>
          <a:solidFill>
            <a:srgbClr val="F37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749985" y="695837"/>
            <a:ext cx="457200" cy="457200"/>
          </a:xfrm>
          <a:prstGeom prst="rect">
            <a:avLst/>
          </a:prstGeom>
        </p:spPr>
      </p:pic>
      <p:sp>
        <p:nvSpPr>
          <p:cNvPr id="13" name="Rectangle 12"/>
          <p:cNvSpPr/>
          <p:nvPr/>
        </p:nvSpPr>
        <p:spPr>
          <a:xfrm>
            <a:off x="1146056" y="5616011"/>
            <a:ext cx="6851888" cy="649024"/>
          </a:xfrm>
          <a:prstGeom prst="rect">
            <a:avLst/>
          </a:prstGeom>
        </p:spPr>
        <p:txBody>
          <a:bodyPr wrap="square">
            <a:spAutoFit/>
          </a:bodyPr>
          <a:lstStyle/>
          <a:p>
            <a:pPr algn="ctr">
              <a:lnSpc>
                <a:spcPct val="125000"/>
              </a:lnSpc>
              <a:spcAft>
                <a:spcPts val="1800"/>
              </a:spcAft>
            </a:pPr>
            <a:r>
              <a:rPr lang="en-US" sz="3200" dirty="0">
                <a:solidFill>
                  <a:schemeClr val="bg1"/>
                </a:solidFill>
                <a:latin typeface="Georgia" panose="02040502050405020303" pitchFamily="18" charset="0"/>
                <a:ea typeface="Optima" charset="0"/>
                <a:cs typeface="Optima" charset="0"/>
              </a:rPr>
              <a:t>www.sparkslead.us</a:t>
            </a:r>
          </a:p>
        </p:txBody>
      </p:sp>
      <p:pic>
        <p:nvPicPr>
          <p:cNvPr id="16" name="Picture 15"/>
          <p:cNvPicPr>
            <a:picLocks noChangeAspect="1"/>
          </p:cNvPicPr>
          <p:nvPr/>
        </p:nvPicPr>
        <p:blipFill>
          <a:blip r:embed="rId4"/>
          <a:stretch>
            <a:fillRect/>
          </a:stretch>
        </p:blipFill>
        <p:spPr>
          <a:xfrm>
            <a:off x="1710389" y="1769177"/>
            <a:ext cx="5723222" cy="4189398"/>
          </a:xfrm>
          <a:prstGeom prst="rect">
            <a:avLst/>
          </a:prstGeom>
        </p:spPr>
      </p:pic>
    </p:spTree>
    <p:extLst>
      <p:ext uri="{BB962C8B-B14F-4D97-AF65-F5344CB8AC3E}">
        <p14:creationId xmlns:p14="http://schemas.microsoft.com/office/powerpoint/2010/main" val="164687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noChangeAspect="1"/>
          </p:cNvSpPr>
          <p:nvPr/>
        </p:nvSpPr>
        <p:spPr>
          <a:xfrm flipH="1">
            <a:off x="0" y="467237"/>
            <a:ext cx="8470838" cy="914400"/>
          </a:xfrm>
          <a:custGeom>
            <a:avLst/>
            <a:gdLst>
              <a:gd name="connsiteX0" fmla="*/ 8470838 w 8470838"/>
              <a:gd name="connsiteY0" fmla="*/ 0 h 914400"/>
              <a:gd name="connsiteX1" fmla="*/ 473994 w 8470838"/>
              <a:gd name="connsiteY1" fmla="*/ 0 h 914400"/>
              <a:gd name="connsiteX2" fmla="*/ 473994 w 8470838"/>
              <a:gd name="connsiteY2" fmla="*/ 1693 h 914400"/>
              <a:gd name="connsiteX3" fmla="*/ 457200 w 8470838"/>
              <a:gd name="connsiteY3" fmla="*/ 0 h 914400"/>
              <a:gd name="connsiteX4" fmla="*/ 0 w 8470838"/>
              <a:gd name="connsiteY4" fmla="*/ 457200 h 914400"/>
              <a:gd name="connsiteX5" fmla="*/ 457200 w 8470838"/>
              <a:gd name="connsiteY5" fmla="*/ 914400 h 914400"/>
              <a:gd name="connsiteX6" fmla="*/ 473994 w 8470838"/>
              <a:gd name="connsiteY6" fmla="*/ 912707 h 914400"/>
              <a:gd name="connsiteX7" fmla="*/ 473994 w 8470838"/>
              <a:gd name="connsiteY7" fmla="*/ 914400 h 914400"/>
              <a:gd name="connsiteX8" fmla="*/ 8470838 w 8470838"/>
              <a:gd name="connsiteY8"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0838" h="914400">
                <a:moveTo>
                  <a:pt x="8470838" y="0"/>
                </a:moveTo>
                <a:lnTo>
                  <a:pt x="473994" y="0"/>
                </a:lnTo>
                <a:lnTo>
                  <a:pt x="473994" y="1693"/>
                </a:lnTo>
                <a:lnTo>
                  <a:pt x="457200" y="0"/>
                </a:lnTo>
                <a:cubicBezTo>
                  <a:pt x="204695" y="0"/>
                  <a:pt x="0" y="204695"/>
                  <a:pt x="0" y="457200"/>
                </a:cubicBezTo>
                <a:cubicBezTo>
                  <a:pt x="0" y="709705"/>
                  <a:pt x="204695" y="914400"/>
                  <a:pt x="457200" y="914400"/>
                </a:cubicBezTo>
                <a:lnTo>
                  <a:pt x="473994" y="912707"/>
                </a:lnTo>
                <a:lnTo>
                  <a:pt x="473994" y="914400"/>
                </a:lnTo>
                <a:lnTo>
                  <a:pt x="8470838" y="914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5909" y="570494"/>
            <a:ext cx="6498167" cy="707886"/>
          </a:xfrm>
          <a:prstGeom prst="rect">
            <a:avLst/>
          </a:prstGeom>
          <a:noFill/>
        </p:spPr>
        <p:txBody>
          <a:bodyPr wrap="square" rtlCol="0" anchor="ctr">
            <a:spAutoFit/>
          </a:bodyPr>
          <a:lstStyle/>
          <a:p>
            <a:r>
              <a:rPr lang="en-US" sz="4000" b="1" dirty="0">
                <a:solidFill>
                  <a:schemeClr val="tx2"/>
                </a:solidFill>
                <a:latin typeface="Arial" panose="020B0604020202020204" pitchFamily="34" charset="0"/>
                <a:ea typeface="Optima" charset="0"/>
                <a:cs typeface="Arial" panose="020B0604020202020204" pitchFamily="34" charset="0"/>
              </a:rPr>
              <a:t>Group Discussion</a:t>
            </a:r>
          </a:p>
        </p:txBody>
      </p:sp>
      <p:sp>
        <p:nvSpPr>
          <p:cNvPr id="6" name="Rectangle 5"/>
          <p:cNvSpPr/>
          <p:nvPr/>
        </p:nvSpPr>
        <p:spPr>
          <a:xfrm>
            <a:off x="625909" y="2192011"/>
            <a:ext cx="7009776" cy="2631490"/>
          </a:xfrm>
          <a:prstGeom prst="rect">
            <a:avLst/>
          </a:prstGeom>
        </p:spPr>
        <p:txBody>
          <a:bodyPr wrap="square">
            <a:spAutoFit/>
          </a:bodyPr>
          <a:lstStyle/>
          <a:p>
            <a:pPr marL="457200" lvl="0" indent="-457200">
              <a:spcAft>
                <a:spcPts val="3000"/>
              </a:spcAft>
              <a:buFont typeface="Arial" charset="0"/>
              <a:buChar char="•"/>
              <a:defRPr/>
            </a:pPr>
            <a:r>
              <a:rPr lang="en-US" sz="2800" dirty="0">
                <a:solidFill>
                  <a:schemeClr val="bg1"/>
                </a:solidFill>
                <a:latin typeface="Georgia" panose="02040502050405020303" pitchFamily="18" charset="0"/>
                <a:ea typeface="Optima" charset="0"/>
                <a:cs typeface="Optima" charset="0"/>
              </a:rPr>
              <a:t>What was one of the most important decisions you’ve had to make — how did it impact you?</a:t>
            </a:r>
          </a:p>
          <a:p>
            <a:pPr marL="457200" lvl="0" indent="-457200">
              <a:spcAft>
                <a:spcPts val="3000"/>
              </a:spcAft>
              <a:buFont typeface="Arial" charset="0"/>
              <a:buChar char="•"/>
              <a:defRPr/>
            </a:pPr>
            <a:r>
              <a:rPr lang="en-US" sz="2800" dirty="0">
                <a:solidFill>
                  <a:schemeClr val="bg1"/>
                </a:solidFill>
                <a:latin typeface="Georgia" panose="02040502050405020303" pitchFamily="18" charset="0"/>
                <a:ea typeface="Optima" charset="0"/>
                <a:cs typeface="Optima" charset="0"/>
              </a:rPr>
              <a:t>What process do you use to help make tough decisions?</a:t>
            </a:r>
          </a:p>
        </p:txBody>
      </p:sp>
      <p:sp>
        <p:nvSpPr>
          <p:cNvPr id="12" name="Oval 11"/>
          <p:cNvSpPr>
            <a:spLocks noChangeAspect="1"/>
          </p:cNvSpPr>
          <p:nvPr/>
        </p:nvSpPr>
        <p:spPr>
          <a:xfrm>
            <a:off x="7635685" y="581537"/>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985" y="695837"/>
            <a:ext cx="457200" cy="457200"/>
          </a:xfrm>
          <a:prstGeom prst="rect">
            <a:avLst/>
          </a:prstGeom>
        </p:spPr>
      </p:pic>
    </p:spTree>
    <p:extLst>
      <p:ext uri="{BB962C8B-B14F-4D97-AF65-F5344CB8AC3E}">
        <p14:creationId xmlns:p14="http://schemas.microsoft.com/office/powerpoint/2010/main" val="187033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54B030-52C7-284C-B9D6-F1E86879C022}"/>
              </a:ext>
            </a:extLst>
          </p:cNvPr>
          <p:cNvSpPr>
            <a:spLocks noChangeArrowheads="1"/>
          </p:cNvSpPr>
          <p:nvPr/>
        </p:nvSpPr>
        <p:spPr bwMode="auto">
          <a:xfrm>
            <a:off x="685800" y="5057775"/>
            <a:ext cx="7772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u="none" strike="noStrike" cap="none" normalizeH="0" baseline="0" dirty="0">
                <a:ln>
                  <a:noFill/>
                </a:ln>
                <a:solidFill>
                  <a:schemeClr val="bg1"/>
                </a:solidFill>
                <a:effectLst/>
                <a:latin typeface="Georgia" panose="02040502050405020303" pitchFamily="18" charset="0"/>
                <a:hlinkClick r:id="rId3"/>
              </a:rPr>
              <a:t>Act With Intent</a:t>
            </a:r>
            <a:endParaRPr kumimoji="0" lang="en-US" altLang="en-US" sz="3600" u="none" strike="noStrike" cap="none" normalizeH="0" baseline="0" dirty="0">
              <a:ln>
                <a:noFill/>
              </a:ln>
              <a:solidFill>
                <a:schemeClr val="bg1"/>
              </a:solidFill>
              <a:effectLst/>
              <a:latin typeface="Georgia" panose="02040502050405020303" pitchFamily="18" charset="0"/>
            </a:endParaRPr>
          </a:p>
        </p:txBody>
      </p:sp>
      <p:pic>
        <p:nvPicPr>
          <p:cNvPr id="1026" name="Picture 2" descr="https://embedwistia-a.akamaihd.net/deliveries/77b9678138a6e3a8abc9b89811b381f14b3c1d07.jpg?image_play_button_size=2x&amp;image_crop_resized=960x540&amp;image_play_button=1&amp;image_play_button_color=f8991fe0">
            <a:hlinkClick r:id="rId3"/>
            <a:extLst>
              <a:ext uri="{FF2B5EF4-FFF2-40B4-BE49-F238E27FC236}">
                <a16:creationId xmlns:a16="http://schemas.microsoft.com/office/drawing/2014/main" id="{50F5565D-C09C-C648-AAA0-E1353AC65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77724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40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noChangeAspect="1"/>
          </p:cNvSpPr>
          <p:nvPr/>
        </p:nvSpPr>
        <p:spPr>
          <a:xfrm flipH="1">
            <a:off x="0" y="467237"/>
            <a:ext cx="8470838" cy="914400"/>
          </a:xfrm>
          <a:custGeom>
            <a:avLst/>
            <a:gdLst>
              <a:gd name="connsiteX0" fmla="*/ 8470838 w 8470838"/>
              <a:gd name="connsiteY0" fmla="*/ 0 h 914400"/>
              <a:gd name="connsiteX1" fmla="*/ 473994 w 8470838"/>
              <a:gd name="connsiteY1" fmla="*/ 0 h 914400"/>
              <a:gd name="connsiteX2" fmla="*/ 473994 w 8470838"/>
              <a:gd name="connsiteY2" fmla="*/ 1693 h 914400"/>
              <a:gd name="connsiteX3" fmla="*/ 457200 w 8470838"/>
              <a:gd name="connsiteY3" fmla="*/ 0 h 914400"/>
              <a:gd name="connsiteX4" fmla="*/ 0 w 8470838"/>
              <a:gd name="connsiteY4" fmla="*/ 457200 h 914400"/>
              <a:gd name="connsiteX5" fmla="*/ 457200 w 8470838"/>
              <a:gd name="connsiteY5" fmla="*/ 914400 h 914400"/>
              <a:gd name="connsiteX6" fmla="*/ 473994 w 8470838"/>
              <a:gd name="connsiteY6" fmla="*/ 912707 h 914400"/>
              <a:gd name="connsiteX7" fmla="*/ 473994 w 8470838"/>
              <a:gd name="connsiteY7" fmla="*/ 914400 h 914400"/>
              <a:gd name="connsiteX8" fmla="*/ 8470838 w 8470838"/>
              <a:gd name="connsiteY8"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0838" h="914400">
                <a:moveTo>
                  <a:pt x="8470838" y="0"/>
                </a:moveTo>
                <a:lnTo>
                  <a:pt x="473994" y="0"/>
                </a:lnTo>
                <a:lnTo>
                  <a:pt x="473994" y="1693"/>
                </a:lnTo>
                <a:lnTo>
                  <a:pt x="457200" y="0"/>
                </a:lnTo>
                <a:cubicBezTo>
                  <a:pt x="204695" y="0"/>
                  <a:pt x="0" y="204695"/>
                  <a:pt x="0" y="457200"/>
                </a:cubicBezTo>
                <a:cubicBezTo>
                  <a:pt x="0" y="709705"/>
                  <a:pt x="204695" y="914400"/>
                  <a:pt x="457200" y="914400"/>
                </a:cubicBezTo>
                <a:lnTo>
                  <a:pt x="473994" y="912707"/>
                </a:lnTo>
                <a:lnTo>
                  <a:pt x="473994" y="914400"/>
                </a:lnTo>
                <a:lnTo>
                  <a:pt x="8470838" y="914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5909" y="570494"/>
            <a:ext cx="6498167" cy="707886"/>
          </a:xfrm>
          <a:prstGeom prst="rect">
            <a:avLst/>
          </a:prstGeom>
          <a:noFill/>
        </p:spPr>
        <p:txBody>
          <a:bodyPr wrap="square" rtlCol="0" anchor="ctr">
            <a:spAutoFit/>
          </a:bodyPr>
          <a:lstStyle/>
          <a:p>
            <a:r>
              <a:rPr lang="en-US" sz="4000" b="1" dirty="0">
                <a:solidFill>
                  <a:schemeClr val="tx2"/>
                </a:solidFill>
                <a:latin typeface="Arial" panose="020B0604020202020204" pitchFamily="34" charset="0"/>
                <a:ea typeface="Optima" charset="0"/>
                <a:cs typeface="Arial" panose="020B0604020202020204" pitchFamily="34" charset="0"/>
              </a:rPr>
              <a:t>Video Review</a:t>
            </a:r>
          </a:p>
        </p:txBody>
      </p:sp>
      <p:sp>
        <p:nvSpPr>
          <p:cNvPr id="6" name="Rectangle 5"/>
          <p:cNvSpPr/>
          <p:nvPr/>
        </p:nvSpPr>
        <p:spPr>
          <a:xfrm>
            <a:off x="625909" y="2192011"/>
            <a:ext cx="7009776" cy="2200602"/>
          </a:xfrm>
          <a:prstGeom prst="rect">
            <a:avLst/>
          </a:prstGeom>
        </p:spPr>
        <p:txBody>
          <a:bodyPr wrap="square">
            <a:spAutoFit/>
          </a:bodyPr>
          <a:lstStyle/>
          <a:p>
            <a:pPr marL="457200" lvl="0" indent="-457200">
              <a:spcAft>
                <a:spcPts val="3000"/>
              </a:spcAft>
              <a:buFont typeface="Arial" charset="0"/>
              <a:buChar char="•"/>
              <a:defRPr/>
            </a:pPr>
            <a:r>
              <a:rPr lang="en-US" sz="2800" dirty="0">
                <a:solidFill>
                  <a:schemeClr val="bg1"/>
                </a:solidFill>
                <a:latin typeface="Georgia" panose="02040502050405020303" pitchFamily="18" charset="0"/>
                <a:ea typeface="Optima" charset="0"/>
                <a:cs typeface="Optima" charset="0"/>
              </a:rPr>
              <a:t>Can you recall a time in your life when you lacked a personal vision — when was it, and how did it feel?</a:t>
            </a:r>
          </a:p>
          <a:p>
            <a:pPr marL="457200" lvl="0" indent="-457200">
              <a:spcAft>
                <a:spcPts val="3000"/>
              </a:spcAft>
              <a:buFont typeface="Arial" charset="0"/>
              <a:buChar char="•"/>
              <a:defRPr/>
            </a:pPr>
            <a:r>
              <a:rPr lang="en-US" sz="2800" dirty="0">
                <a:solidFill>
                  <a:schemeClr val="bg1"/>
                </a:solidFill>
                <a:latin typeface="Georgia" panose="02040502050405020303" pitchFamily="18" charset="0"/>
                <a:ea typeface="Optima" charset="0"/>
                <a:cs typeface="Optima" charset="0"/>
              </a:rPr>
              <a:t>How do you develop a personal vision?</a:t>
            </a:r>
          </a:p>
        </p:txBody>
      </p:sp>
      <p:sp>
        <p:nvSpPr>
          <p:cNvPr id="12" name="Oval 11"/>
          <p:cNvSpPr>
            <a:spLocks noChangeAspect="1"/>
          </p:cNvSpPr>
          <p:nvPr/>
        </p:nvSpPr>
        <p:spPr>
          <a:xfrm>
            <a:off x="7635685" y="581537"/>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7749985" y="695837"/>
            <a:ext cx="457200" cy="457200"/>
          </a:xfrm>
          <a:prstGeom prst="rect">
            <a:avLst/>
          </a:prstGeom>
        </p:spPr>
      </p:pic>
    </p:spTree>
    <p:extLst>
      <p:ext uri="{BB962C8B-B14F-4D97-AF65-F5344CB8AC3E}">
        <p14:creationId xmlns:p14="http://schemas.microsoft.com/office/powerpoint/2010/main" val="297980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7625" y="843727"/>
            <a:ext cx="3388986" cy="1606175"/>
          </a:xfrm>
          <a:prstGeom prst="rect">
            <a:avLst/>
          </a:prstGeom>
          <a:noFill/>
        </p:spPr>
        <p:txBody>
          <a:bodyPr vert="horz" lIns="91440" tIns="45720" rIns="91440" bIns="45720" rtlCol="0" anchor="t">
            <a:noAutofit/>
          </a:bodyPr>
          <a:lstStyle/>
          <a:p>
            <a:pPr>
              <a:lnSpc>
                <a:spcPct val="80000"/>
              </a:lnSpc>
              <a:spcBef>
                <a:spcPct val="0"/>
              </a:spcBef>
            </a:pPr>
            <a:r>
              <a:rPr lang="en-US" sz="4400" b="1" dirty="0">
                <a:solidFill>
                  <a:schemeClr val="bg1"/>
                </a:solidFill>
                <a:latin typeface="Arial" panose="020B0604020202020204" pitchFamily="34" charset="0"/>
                <a:ea typeface="Optima" charset="0"/>
                <a:cs typeface="Arial" panose="020B0604020202020204" pitchFamily="34" charset="0"/>
              </a:rPr>
              <a:t>Developing Vision</a:t>
            </a:r>
          </a:p>
        </p:txBody>
      </p:sp>
      <p:pic>
        <p:nvPicPr>
          <p:cNvPr id="6" name="Picture 5">
            <a:extLst>
              <a:ext uri="{FF2B5EF4-FFF2-40B4-BE49-F238E27FC236}">
                <a16:creationId xmlns:a16="http://schemas.microsoft.com/office/drawing/2014/main" id="{E9231229-8841-A244-B330-FDAFF319E6EA}"/>
              </a:ext>
            </a:extLst>
          </p:cNvPr>
          <p:cNvPicPr>
            <a:picLocks noChangeAspect="1"/>
          </p:cNvPicPr>
          <p:nvPr/>
        </p:nvPicPr>
        <p:blipFill>
          <a:blip r:embed="rId3"/>
          <a:stretch>
            <a:fillRect/>
          </a:stretch>
        </p:blipFill>
        <p:spPr>
          <a:xfrm>
            <a:off x="3502325" y="1290425"/>
            <a:ext cx="6107501" cy="6107501"/>
          </a:xfrm>
          <a:prstGeom prst="rect">
            <a:avLst/>
          </a:prstGeom>
        </p:spPr>
      </p:pic>
    </p:spTree>
    <p:extLst>
      <p:ext uri="{BB962C8B-B14F-4D97-AF65-F5344CB8AC3E}">
        <p14:creationId xmlns:p14="http://schemas.microsoft.com/office/powerpoint/2010/main" val="212231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noChangeAspect="1"/>
          </p:cNvSpPr>
          <p:nvPr/>
        </p:nvSpPr>
        <p:spPr>
          <a:xfrm flipH="1">
            <a:off x="0" y="467237"/>
            <a:ext cx="8470838" cy="914400"/>
          </a:xfrm>
          <a:custGeom>
            <a:avLst/>
            <a:gdLst>
              <a:gd name="connsiteX0" fmla="*/ 8470838 w 8470838"/>
              <a:gd name="connsiteY0" fmla="*/ 0 h 914400"/>
              <a:gd name="connsiteX1" fmla="*/ 473994 w 8470838"/>
              <a:gd name="connsiteY1" fmla="*/ 0 h 914400"/>
              <a:gd name="connsiteX2" fmla="*/ 473994 w 8470838"/>
              <a:gd name="connsiteY2" fmla="*/ 1693 h 914400"/>
              <a:gd name="connsiteX3" fmla="*/ 457200 w 8470838"/>
              <a:gd name="connsiteY3" fmla="*/ 0 h 914400"/>
              <a:gd name="connsiteX4" fmla="*/ 0 w 8470838"/>
              <a:gd name="connsiteY4" fmla="*/ 457200 h 914400"/>
              <a:gd name="connsiteX5" fmla="*/ 457200 w 8470838"/>
              <a:gd name="connsiteY5" fmla="*/ 914400 h 914400"/>
              <a:gd name="connsiteX6" fmla="*/ 473994 w 8470838"/>
              <a:gd name="connsiteY6" fmla="*/ 912707 h 914400"/>
              <a:gd name="connsiteX7" fmla="*/ 473994 w 8470838"/>
              <a:gd name="connsiteY7" fmla="*/ 914400 h 914400"/>
              <a:gd name="connsiteX8" fmla="*/ 8470838 w 8470838"/>
              <a:gd name="connsiteY8"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0838" h="914400">
                <a:moveTo>
                  <a:pt x="8470838" y="0"/>
                </a:moveTo>
                <a:lnTo>
                  <a:pt x="473994" y="0"/>
                </a:lnTo>
                <a:lnTo>
                  <a:pt x="473994" y="1693"/>
                </a:lnTo>
                <a:lnTo>
                  <a:pt x="457200" y="0"/>
                </a:lnTo>
                <a:cubicBezTo>
                  <a:pt x="204695" y="0"/>
                  <a:pt x="0" y="204695"/>
                  <a:pt x="0" y="457200"/>
                </a:cubicBezTo>
                <a:cubicBezTo>
                  <a:pt x="0" y="709705"/>
                  <a:pt x="204695" y="914400"/>
                  <a:pt x="457200" y="914400"/>
                </a:cubicBezTo>
                <a:lnTo>
                  <a:pt x="473994" y="912707"/>
                </a:lnTo>
                <a:lnTo>
                  <a:pt x="473994" y="914400"/>
                </a:lnTo>
                <a:lnTo>
                  <a:pt x="8470838" y="914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5909" y="570494"/>
            <a:ext cx="6498167" cy="707886"/>
          </a:xfrm>
          <a:prstGeom prst="rect">
            <a:avLst/>
          </a:prstGeom>
          <a:noFill/>
        </p:spPr>
        <p:txBody>
          <a:bodyPr wrap="square" rtlCol="0" anchor="ctr">
            <a:spAutoFit/>
          </a:bodyPr>
          <a:lstStyle/>
          <a:p>
            <a:r>
              <a:rPr lang="en-US" sz="4000" b="1" dirty="0">
                <a:solidFill>
                  <a:schemeClr val="tx2"/>
                </a:solidFill>
                <a:latin typeface="Arial" panose="020B0604020202020204" pitchFamily="34" charset="0"/>
                <a:ea typeface="Optima" charset="0"/>
                <a:cs typeface="Arial" panose="020B0604020202020204" pitchFamily="34" charset="0"/>
              </a:rPr>
              <a:t>What’s holding us back</a:t>
            </a:r>
          </a:p>
        </p:txBody>
      </p:sp>
      <p:sp>
        <p:nvSpPr>
          <p:cNvPr id="6" name="Rectangle 5"/>
          <p:cNvSpPr/>
          <p:nvPr/>
        </p:nvSpPr>
        <p:spPr>
          <a:xfrm>
            <a:off x="625909" y="2192011"/>
            <a:ext cx="7009776" cy="3539430"/>
          </a:xfrm>
          <a:prstGeom prst="rect">
            <a:avLst/>
          </a:prstGeom>
        </p:spPr>
        <p:txBody>
          <a:bodyPr wrap="square">
            <a:spAutoFit/>
          </a:bodyPr>
          <a:lstStyle/>
          <a:p>
            <a:pPr marL="457200" lvl="0" indent="-457200">
              <a:buFont typeface="Arial" panose="020B0604020202020204" pitchFamily="34" charset="0"/>
              <a:buChar char="•"/>
            </a:pPr>
            <a:r>
              <a:rPr lang="en-US" sz="2800" dirty="0">
                <a:solidFill>
                  <a:schemeClr val="bg1"/>
                </a:solidFill>
                <a:latin typeface="Georgia" panose="02040502050405020303" pitchFamily="18" charset="0"/>
              </a:rPr>
              <a:t>Failing to envision what a better life could look like</a:t>
            </a:r>
          </a:p>
          <a:p>
            <a:pPr marL="457200" lvl="0" indent="-457200">
              <a:buFont typeface="Arial" panose="020B0604020202020204" pitchFamily="34" charset="0"/>
              <a:buChar char="•"/>
            </a:pPr>
            <a:endParaRPr lang="en-US" sz="2800" dirty="0">
              <a:solidFill>
                <a:schemeClr val="bg1"/>
              </a:solidFill>
              <a:latin typeface="Georgia" panose="02040502050405020303" pitchFamily="18" charset="0"/>
            </a:endParaRPr>
          </a:p>
          <a:p>
            <a:pPr marL="457200" lvl="0" indent="-457200">
              <a:buFont typeface="Arial" panose="020B0604020202020204" pitchFamily="34" charset="0"/>
              <a:buChar char="•"/>
            </a:pPr>
            <a:r>
              <a:rPr lang="en-US" sz="2800" dirty="0">
                <a:solidFill>
                  <a:schemeClr val="bg1"/>
                </a:solidFill>
                <a:latin typeface="Georgia" panose="02040502050405020303" pitchFamily="18" charset="0"/>
              </a:rPr>
              <a:t>Falling into routines that bog us down (and prevent us from being a Spark)</a:t>
            </a:r>
          </a:p>
          <a:p>
            <a:pPr marL="457200" lvl="0" indent="-457200">
              <a:buFont typeface="Arial" panose="020B0604020202020204" pitchFamily="34" charset="0"/>
              <a:buChar char="•"/>
            </a:pPr>
            <a:endParaRPr lang="en-US" sz="2800" dirty="0">
              <a:solidFill>
                <a:schemeClr val="bg1"/>
              </a:solidFill>
              <a:latin typeface="Georgia" panose="02040502050405020303" pitchFamily="18" charset="0"/>
            </a:endParaRPr>
          </a:p>
          <a:p>
            <a:pPr marL="457200" lvl="0" indent="-457200">
              <a:buFont typeface="Arial" panose="020B0604020202020204" pitchFamily="34" charset="0"/>
              <a:buChar char="•"/>
            </a:pPr>
            <a:r>
              <a:rPr lang="en-US" sz="2800" dirty="0">
                <a:solidFill>
                  <a:schemeClr val="bg1"/>
                </a:solidFill>
                <a:latin typeface="Georgia" panose="02040502050405020303" pitchFamily="18" charset="0"/>
              </a:rPr>
              <a:t>Not making decisions that advance us toward our goals</a:t>
            </a:r>
          </a:p>
        </p:txBody>
      </p:sp>
      <p:sp>
        <p:nvSpPr>
          <p:cNvPr id="12" name="Oval 11"/>
          <p:cNvSpPr>
            <a:spLocks noChangeAspect="1"/>
          </p:cNvSpPr>
          <p:nvPr/>
        </p:nvSpPr>
        <p:spPr>
          <a:xfrm>
            <a:off x="7635685" y="581537"/>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62CBC09-C7D8-3244-B815-1B44D75FFFE8}"/>
              </a:ext>
            </a:extLst>
          </p:cNvPr>
          <p:cNvPicPr>
            <a:picLocks noChangeAspect="1"/>
          </p:cNvPicPr>
          <p:nvPr/>
        </p:nvPicPr>
        <p:blipFill>
          <a:blip r:embed="rId3"/>
          <a:stretch>
            <a:fillRect/>
          </a:stretch>
        </p:blipFill>
        <p:spPr>
          <a:xfrm>
            <a:off x="7749985" y="695837"/>
            <a:ext cx="457200" cy="457200"/>
          </a:xfrm>
          <a:prstGeom prst="rect">
            <a:avLst/>
          </a:prstGeom>
        </p:spPr>
      </p:pic>
    </p:spTree>
    <p:extLst>
      <p:ext uri="{BB962C8B-B14F-4D97-AF65-F5344CB8AC3E}">
        <p14:creationId xmlns:p14="http://schemas.microsoft.com/office/powerpoint/2010/main" val="196861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noChangeAspect="1"/>
          </p:cNvSpPr>
          <p:nvPr/>
        </p:nvSpPr>
        <p:spPr>
          <a:xfrm flipH="1">
            <a:off x="0" y="467237"/>
            <a:ext cx="8470838" cy="914400"/>
          </a:xfrm>
          <a:custGeom>
            <a:avLst/>
            <a:gdLst>
              <a:gd name="connsiteX0" fmla="*/ 8470838 w 8470838"/>
              <a:gd name="connsiteY0" fmla="*/ 0 h 914400"/>
              <a:gd name="connsiteX1" fmla="*/ 473994 w 8470838"/>
              <a:gd name="connsiteY1" fmla="*/ 0 h 914400"/>
              <a:gd name="connsiteX2" fmla="*/ 473994 w 8470838"/>
              <a:gd name="connsiteY2" fmla="*/ 1693 h 914400"/>
              <a:gd name="connsiteX3" fmla="*/ 457200 w 8470838"/>
              <a:gd name="connsiteY3" fmla="*/ 0 h 914400"/>
              <a:gd name="connsiteX4" fmla="*/ 0 w 8470838"/>
              <a:gd name="connsiteY4" fmla="*/ 457200 h 914400"/>
              <a:gd name="connsiteX5" fmla="*/ 457200 w 8470838"/>
              <a:gd name="connsiteY5" fmla="*/ 914400 h 914400"/>
              <a:gd name="connsiteX6" fmla="*/ 473994 w 8470838"/>
              <a:gd name="connsiteY6" fmla="*/ 912707 h 914400"/>
              <a:gd name="connsiteX7" fmla="*/ 473994 w 8470838"/>
              <a:gd name="connsiteY7" fmla="*/ 914400 h 914400"/>
              <a:gd name="connsiteX8" fmla="*/ 8470838 w 8470838"/>
              <a:gd name="connsiteY8"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0838" h="914400">
                <a:moveTo>
                  <a:pt x="8470838" y="0"/>
                </a:moveTo>
                <a:lnTo>
                  <a:pt x="473994" y="0"/>
                </a:lnTo>
                <a:lnTo>
                  <a:pt x="473994" y="1693"/>
                </a:lnTo>
                <a:lnTo>
                  <a:pt x="457200" y="0"/>
                </a:lnTo>
                <a:cubicBezTo>
                  <a:pt x="204695" y="0"/>
                  <a:pt x="0" y="204695"/>
                  <a:pt x="0" y="457200"/>
                </a:cubicBezTo>
                <a:cubicBezTo>
                  <a:pt x="0" y="709705"/>
                  <a:pt x="204695" y="914400"/>
                  <a:pt x="457200" y="914400"/>
                </a:cubicBezTo>
                <a:lnTo>
                  <a:pt x="473994" y="912707"/>
                </a:lnTo>
                <a:lnTo>
                  <a:pt x="473994" y="914400"/>
                </a:lnTo>
                <a:lnTo>
                  <a:pt x="8470838" y="914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5909" y="570494"/>
            <a:ext cx="6888759" cy="707886"/>
          </a:xfrm>
          <a:prstGeom prst="rect">
            <a:avLst/>
          </a:prstGeom>
          <a:noFill/>
        </p:spPr>
        <p:txBody>
          <a:bodyPr wrap="square" rtlCol="0" anchor="ctr">
            <a:spAutoFit/>
          </a:bodyPr>
          <a:lstStyle/>
          <a:p>
            <a:r>
              <a:rPr lang="en-US" sz="4000" b="1" dirty="0">
                <a:solidFill>
                  <a:schemeClr val="tx2"/>
                </a:solidFill>
                <a:latin typeface="Arial" panose="020B0604020202020204" pitchFamily="34" charset="0"/>
                <a:ea typeface="Optima" charset="0"/>
                <a:cs typeface="Arial" panose="020B0604020202020204" pitchFamily="34" charset="0"/>
              </a:rPr>
              <a:t>Failing to envision “better”</a:t>
            </a:r>
          </a:p>
        </p:txBody>
      </p:sp>
      <p:sp>
        <p:nvSpPr>
          <p:cNvPr id="12" name="Oval 11"/>
          <p:cNvSpPr>
            <a:spLocks noChangeAspect="1"/>
          </p:cNvSpPr>
          <p:nvPr/>
        </p:nvSpPr>
        <p:spPr>
          <a:xfrm>
            <a:off x="7635685" y="581537"/>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7A08086-8DE0-7D48-BD21-AE95B03BC683}"/>
              </a:ext>
            </a:extLst>
          </p:cNvPr>
          <p:cNvSpPr txBox="1"/>
          <p:nvPr/>
        </p:nvSpPr>
        <p:spPr>
          <a:xfrm>
            <a:off x="710793" y="1967724"/>
            <a:ext cx="7467049" cy="4031873"/>
          </a:xfrm>
          <a:prstGeom prst="rect">
            <a:avLst/>
          </a:prstGeom>
          <a:noFill/>
        </p:spPr>
        <p:txBody>
          <a:bodyPr wrap="square" rtlCol="0">
            <a:spAutoFit/>
          </a:bodyPr>
          <a:lstStyle/>
          <a:p>
            <a:pPr>
              <a:spcAft>
                <a:spcPts val="2400"/>
              </a:spcAft>
            </a:pPr>
            <a:r>
              <a:rPr lang="en-US" sz="2800" dirty="0">
                <a:solidFill>
                  <a:schemeClr val="bg1"/>
                </a:solidFill>
                <a:latin typeface="Georgia" panose="02040502050405020303" pitchFamily="18" charset="0"/>
                <a:cs typeface="Gotham Light"/>
              </a:rPr>
              <a:t>We underestimate all the change we have left to experience</a:t>
            </a:r>
          </a:p>
          <a:p>
            <a:pPr marL="285750" indent="-285750">
              <a:spcAft>
                <a:spcPts val="2400"/>
              </a:spcAft>
              <a:buFont typeface="Arial"/>
              <a:buChar char="•"/>
            </a:pPr>
            <a:r>
              <a:rPr lang="en-US" sz="2800" dirty="0">
                <a:solidFill>
                  <a:schemeClr val="bg1"/>
                </a:solidFill>
                <a:latin typeface="Georgia" panose="02040502050405020303" pitchFamily="18" charset="0"/>
                <a:cs typeface="Gotham Light"/>
              </a:rPr>
              <a:t>Start by thinking of what you’ve always wanted to do</a:t>
            </a:r>
          </a:p>
          <a:p>
            <a:pPr marL="285750" indent="-285750">
              <a:spcAft>
                <a:spcPts val="2400"/>
              </a:spcAft>
              <a:buFont typeface="Arial"/>
              <a:buChar char="•"/>
            </a:pPr>
            <a:r>
              <a:rPr lang="en-US" sz="2800" dirty="0">
                <a:solidFill>
                  <a:schemeClr val="bg1"/>
                </a:solidFill>
                <a:latin typeface="Georgia" panose="02040502050405020303" pitchFamily="18" charset="0"/>
                <a:cs typeface="Gotham Light"/>
              </a:rPr>
              <a:t>Write down your thoughts — see what they entail</a:t>
            </a:r>
          </a:p>
          <a:p>
            <a:pPr marL="285750" indent="-285750">
              <a:spcAft>
                <a:spcPts val="2400"/>
              </a:spcAft>
              <a:buFont typeface="Arial"/>
              <a:buChar char="•"/>
            </a:pPr>
            <a:r>
              <a:rPr lang="en-US" sz="2800" dirty="0">
                <a:solidFill>
                  <a:schemeClr val="bg1"/>
                </a:solidFill>
                <a:latin typeface="Georgia" panose="02040502050405020303" pitchFamily="18" charset="0"/>
                <a:cs typeface="Gotham Light"/>
              </a:rPr>
              <a:t>Develop mentors — seek out their advice</a:t>
            </a:r>
          </a:p>
        </p:txBody>
      </p:sp>
      <p:pic>
        <p:nvPicPr>
          <p:cNvPr id="10" name="Picture 9">
            <a:extLst>
              <a:ext uri="{FF2B5EF4-FFF2-40B4-BE49-F238E27FC236}">
                <a16:creationId xmlns:a16="http://schemas.microsoft.com/office/drawing/2014/main" id="{E2A6E6DE-74FB-424E-A819-EC92701D9D98}"/>
              </a:ext>
            </a:extLst>
          </p:cNvPr>
          <p:cNvPicPr>
            <a:picLocks noChangeAspect="1"/>
          </p:cNvPicPr>
          <p:nvPr/>
        </p:nvPicPr>
        <p:blipFill>
          <a:blip r:embed="rId3"/>
          <a:stretch>
            <a:fillRect/>
          </a:stretch>
        </p:blipFill>
        <p:spPr>
          <a:xfrm>
            <a:off x="7749985" y="695837"/>
            <a:ext cx="457200" cy="457200"/>
          </a:xfrm>
          <a:prstGeom prst="rect">
            <a:avLst/>
          </a:prstGeom>
        </p:spPr>
      </p:pic>
    </p:spTree>
    <p:extLst>
      <p:ext uri="{BB962C8B-B14F-4D97-AF65-F5344CB8AC3E}">
        <p14:creationId xmlns:p14="http://schemas.microsoft.com/office/powerpoint/2010/main" val="127697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noChangeAspect="1"/>
          </p:cNvSpPr>
          <p:nvPr/>
        </p:nvSpPr>
        <p:spPr>
          <a:xfrm flipH="1">
            <a:off x="0" y="467237"/>
            <a:ext cx="8470838" cy="914400"/>
          </a:xfrm>
          <a:custGeom>
            <a:avLst/>
            <a:gdLst>
              <a:gd name="connsiteX0" fmla="*/ 8470838 w 8470838"/>
              <a:gd name="connsiteY0" fmla="*/ 0 h 914400"/>
              <a:gd name="connsiteX1" fmla="*/ 473994 w 8470838"/>
              <a:gd name="connsiteY1" fmla="*/ 0 h 914400"/>
              <a:gd name="connsiteX2" fmla="*/ 473994 w 8470838"/>
              <a:gd name="connsiteY2" fmla="*/ 1693 h 914400"/>
              <a:gd name="connsiteX3" fmla="*/ 457200 w 8470838"/>
              <a:gd name="connsiteY3" fmla="*/ 0 h 914400"/>
              <a:gd name="connsiteX4" fmla="*/ 0 w 8470838"/>
              <a:gd name="connsiteY4" fmla="*/ 457200 h 914400"/>
              <a:gd name="connsiteX5" fmla="*/ 457200 w 8470838"/>
              <a:gd name="connsiteY5" fmla="*/ 914400 h 914400"/>
              <a:gd name="connsiteX6" fmla="*/ 473994 w 8470838"/>
              <a:gd name="connsiteY6" fmla="*/ 912707 h 914400"/>
              <a:gd name="connsiteX7" fmla="*/ 473994 w 8470838"/>
              <a:gd name="connsiteY7" fmla="*/ 914400 h 914400"/>
              <a:gd name="connsiteX8" fmla="*/ 8470838 w 8470838"/>
              <a:gd name="connsiteY8"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0838" h="914400">
                <a:moveTo>
                  <a:pt x="8470838" y="0"/>
                </a:moveTo>
                <a:lnTo>
                  <a:pt x="473994" y="0"/>
                </a:lnTo>
                <a:lnTo>
                  <a:pt x="473994" y="1693"/>
                </a:lnTo>
                <a:lnTo>
                  <a:pt x="457200" y="0"/>
                </a:lnTo>
                <a:cubicBezTo>
                  <a:pt x="204695" y="0"/>
                  <a:pt x="0" y="204695"/>
                  <a:pt x="0" y="457200"/>
                </a:cubicBezTo>
                <a:cubicBezTo>
                  <a:pt x="0" y="709705"/>
                  <a:pt x="204695" y="914400"/>
                  <a:pt x="457200" y="914400"/>
                </a:cubicBezTo>
                <a:lnTo>
                  <a:pt x="473994" y="912707"/>
                </a:lnTo>
                <a:lnTo>
                  <a:pt x="473994" y="914400"/>
                </a:lnTo>
                <a:lnTo>
                  <a:pt x="8470838" y="914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5909" y="647438"/>
            <a:ext cx="6888759" cy="553998"/>
          </a:xfrm>
          <a:prstGeom prst="rect">
            <a:avLst/>
          </a:prstGeom>
          <a:noFill/>
        </p:spPr>
        <p:txBody>
          <a:bodyPr wrap="square" rtlCol="0" anchor="ctr">
            <a:spAutoFit/>
          </a:bodyPr>
          <a:lstStyle/>
          <a:p>
            <a:r>
              <a:rPr lang="en-US" sz="3000" b="1" dirty="0">
                <a:solidFill>
                  <a:schemeClr val="tx2"/>
                </a:solidFill>
                <a:latin typeface="Arial" panose="020B0604020202020204" pitchFamily="34" charset="0"/>
                <a:ea typeface="Optima" charset="0"/>
                <a:cs typeface="Arial" panose="020B0604020202020204" pitchFamily="34" charset="0"/>
              </a:rPr>
              <a:t>Falling into routines that don’t help</a:t>
            </a:r>
          </a:p>
        </p:txBody>
      </p:sp>
      <p:sp>
        <p:nvSpPr>
          <p:cNvPr id="12" name="Oval 11"/>
          <p:cNvSpPr>
            <a:spLocks noChangeAspect="1"/>
          </p:cNvSpPr>
          <p:nvPr/>
        </p:nvSpPr>
        <p:spPr>
          <a:xfrm>
            <a:off x="7635685" y="581537"/>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7A08086-8DE0-7D48-BD21-AE95B03BC683}"/>
              </a:ext>
            </a:extLst>
          </p:cNvPr>
          <p:cNvSpPr txBox="1"/>
          <p:nvPr/>
        </p:nvSpPr>
        <p:spPr>
          <a:xfrm>
            <a:off x="710793" y="1967724"/>
            <a:ext cx="7467049" cy="1692771"/>
          </a:xfrm>
          <a:prstGeom prst="rect">
            <a:avLst/>
          </a:prstGeom>
          <a:noFill/>
        </p:spPr>
        <p:txBody>
          <a:bodyPr wrap="square" rtlCol="0">
            <a:spAutoFit/>
          </a:bodyPr>
          <a:lstStyle/>
          <a:p>
            <a:pPr marL="285750" indent="-285750">
              <a:spcAft>
                <a:spcPts val="2400"/>
              </a:spcAft>
              <a:buFont typeface="Arial"/>
              <a:buChar char="•"/>
            </a:pPr>
            <a:r>
              <a:rPr lang="en-US" sz="2800" dirty="0">
                <a:solidFill>
                  <a:schemeClr val="bg1"/>
                </a:solidFill>
                <a:latin typeface="Georgia" panose="02040502050405020303" pitchFamily="18" charset="0"/>
                <a:cs typeface="Gotham Light"/>
              </a:rPr>
              <a:t>Burnout is real</a:t>
            </a:r>
          </a:p>
          <a:p>
            <a:pPr marL="285750" indent="-285750">
              <a:spcAft>
                <a:spcPts val="2400"/>
              </a:spcAft>
              <a:buFont typeface="Arial"/>
              <a:buChar char="•"/>
            </a:pPr>
            <a:r>
              <a:rPr lang="en-US" sz="2800" dirty="0">
                <a:solidFill>
                  <a:schemeClr val="bg1"/>
                </a:solidFill>
                <a:latin typeface="Georgia" panose="02040502050405020303" pitchFamily="18" charset="0"/>
                <a:cs typeface="Gotham Light"/>
              </a:rPr>
              <a:t>What you say “no” to can be more important than what you say “yes” to</a:t>
            </a:r>
          </a:p>
        </p:txBody>
      </p:sp>
      <p:pic>
        <p:nvPicPr>
          <p:cNvPr id="6" name="Picture 5">
            <a:extLst>
              <a:ext uri="{FF2B5EF4-FFF2-40B4-BE49-F238E27FC236}">
                <a16:creationId xmlns:a16="http://schemas.microsoft.com/office/drawing/2014/main" id="{6A93473D-84B9-C14C-92BF-B45A42D3FF85}"/>
              </a:ext>
            </a:extLst>
          </p:cNvPr>
          <p:cNvPicPr>
            <a:picLocks noChangeAspect="1"/>
          </p:cNvPicPr>
          <p:nvPr/>
        </p:nvPicPr>
        <p:blipFill>
          <a:blip r:embed="rId3"/>
          <a:stretch>
            <a:fillRect/>
          </a:stretch>
        </p:blipFill>
        <p:spPr>
          <a:xfrm>
            <a:off x="7749985" y="695837"/>
            <a:ext cx="457200" cy="457200"/>
          </a:xfrm>
          <a:prstGeom prst="rect">
            <a:avLst/>
          </a:prstGeom>
        </p:spPr>
      </p:pic>
    </p:spTree>
    <p:extLst>
      <p:ext uri="{BB962C8B-B14F-4D97-AF65-F5344CB8AC3E}">
        <p14:creationId xmlns:p14="http://schemas.microsoft.com/office/powerpoint/2010/main" val="2118963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noChangeAspect="1"/>
          </p:cNvSpPr>
          <p:nvPr/>
        </p:nvSpPr>
        <p:spPr>
          <a:xfrm flipH="1">
            <a:off x="0" y="467237"/>
            <a:ext cx="8470838" cy="914400"/>
          </a:xfrm>
          <a:custGeom>
            <a:avLst/>
            <a:gdLst>
              <a:gd name="connsiteX0" fmla="*/ 8470838 w 8470838"/>
              <a:gd name="connsiteY0" fmla="*/ 0 h 914400"/>
              <a:gd name="connsiteX1" fmla="*/ 473994 w 8470838"/>
              <a:gd name="connsiteY1" fmla="*/ 0 h 914400"/>
              <a:gd name="connsiteX2" fmla="*/ 473994 w 8470838"/>
              <a:gd name="connsiteY2" fmla="*/ 1693 h 914400"/>
              <a:gd name="connsiteX3" fmla="*/ 457200 w 8470838"/>
              <a:gd name="connsiteY3" fmla="*/ 0 h 914400"/>
              <a:gd name="connsiteX4" fmla="*/ 0 w 8470838"/>
              <a:gd name="connsiteY4" fmla="*/ 457200 h 914400"/>
              <a:gd name="connsiteX5" fmla="*/ 457200 w 8470838"/>
              <a:gd name="connsiteY5" fmla="*/ 914400 h 914400"/>
              <a:gd name="connsiteX6" fmla="*/ 473994 w 8470838"/>
              <a:gd name="connsiteY6" fmla="*/ 912707 h 914400"/>
              <a:gd name="connsiteX7" fmla="*/ 473994 w 8470838"/>
              <a:gd name="connsiteY7" fmla="*/ 914400 h 914400"/>
              <a:gd name="connsiteX8" fmla="*/ 8470838 w 8470838"/>
              <a:gd name="connsiteY8"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0838" h="914400">
                <a:moveTo>
                  <a:pt x="8470838" y="0"/>
                </a:moveTo>
                <a:lnTo>
                  <a:pt x="473994" y="0"/>
                </a:lnTo>
                <a:lnTo>
                  <a:pt x="473994" y="1693"/>
                </a:lnTo>
                <a:lnTo>
                  <a:pt x="457200" y="0"/>
                </a:lnTo>
                <a:cubicBezTo>
                  <a:pt x="204695" y="0"/>
                  <a:pt x="0" y="204695"/>
                  <a:pt x="0" y="457200"/>
                </a:cubicBezTo>
                <a:cubicBezTo>
                  <a:pt x="0" y="709705"/>
                  <a:pt x="204695" y="914400"/>
                  <a:pt x="457200" y="914400"/>
                </a:cubicBezTo>
                <a:lnTo>
                  <a:pt x="473994" y="912707"/>
                </a:lnTo>
                <a:lnTo>
                  <a:pt x="473994" y="914400"/>
                </a:lnTo>
                <a:lnTo>
                  <a:pt x="8470838" y="914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5909" y="570494"/>
            <a:ext cx="6888759" cy="707886"/>
          </a:xfrm>
          <a:prstGeom prst="rect">
            <a:avLst/>
          </a:prstGeom>
          <a:noFill/>
        </p:spPr>
        <p:txBody>
          <a:bodyPr wrap="square" rtlCol="0" anchor="ctr">
            <a:spAutoFit/>
          </a:bodyPr>
          <a:lstStyle/>
          <a:p>
            <a:r>
              <a:rPr lang="en-US" sz="4000" b="1" dirty="0">
                <a:solidFill>
                  <a:schemeClr val="tx2"/>
                </a:solidFill>
                <a:latin typeface="Arial" panose="020B0604020202020204" pitchFamily="34" charset="0"/>
                <a:ea typeface="Optima" charset="0"/>
                <a:cs typeface="Arial" panose="020B0604020202020204" pitchFamily="34" charset="0"/>
              </a:rPr>
              <a:t>Not making decisions</a:t>
            </a:r>
          </a:p>
        </p:txBody>
      </p:sp>
      <p:sp>
        <p:nvSpPr>
          <p:cNvPr id="12" name="Oval 11"/>
          <p:cNvSpPr>
            <a:spLocks noChangeAspect="1"/>
          </p:cNvSpPr>
          <p:nvPr/>
        </p:nvSpPr>
        <p:spPr>
          <a:xfrm>
            <a:off x="7635685" y="581537"/>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7A08086-8DE0-7D48-BD21-AE95B03BC683}"/>
              </a:ext>
            </a:extLst>
          </p:cNvPr>
          <p:cNvSpPr txBox="1"/>
          <p:nvPr/>
        </p:nvSpPr>
        <p:spPr>
          <a:xfrm>
            <a:off x="710793" y="1967724"/>
            <a:ext cx="7467049" cy="1261884"/>
          </a:xfrm>
          <a:prstGeom prst="rect">
            <a:avLst/>
          </a:prstGeom>
          <a:noFill/>
        </p:spPr>
        <p:txBody>
          <a:bodyPr wrap="square" rtlCol="0">
            <a:spAutoFit/>
          </a:bodyPr>
          <a:lstStyle/>
          <a:p>
            <a:pPr marL="285750" indent="-285750">
              <a:spcAft>
                <a:spcPts val="2400"/>
              </a:spcAft>
              <a:buFont typeface="Arial"/>
              <a:buChar char="•"/>
            </a:pPr>
            <a:r>
              <a:rPr lang="en-US" sz="2800" dirty="0">
                <a:solidFill>
                  <a:schemeClr val="bg1"/>
                </a:solidFill>
                <a:latin typeface="Georgia" panose="02040502050405020303" pitchFamily="18" charset="0"/>
                <a:cs typeface="Gotham Light"/>
              </a:rPr>
              <a:t>Create the structure you need to succeed</a:t>
            </a:r>
          </a:p>
          <a:p>
            <a:pPr marL="285750" indent="-285750">
              <a:spcAft>
                <a:spcPts val="2400"/>
              </a:spcAft>
              <a:buFont typeface="Arial"/>
              <a:buChar char="•"/>
            </a:pPr>
            <a:r>
              <a:rPr lang="en-US" sz="2800" dirty="0">
                <a:solidFill>
                  <a:schemeClr val="bg1"/>
                </a:solidFill>
                <a:latin typeface="Georgia" panose="02040502050405020303" pitchFamily="18" charset="0"/>
                <a:cs typeface="Gotham Light"/>
              </a:rPr>
              <a:t>Develop a plan*</a:t>
            </a:r>
          </a:p>
        </p:txBody>
      </p:sp>
      <p:sp>
        <p:nvSpPr>
          <p:cNvPr id="6" name="TextBox 5">
            <a:extLst>
              <a:ext uri="{FF2B5EF4-FFF2-40B4-BE49-F238E27FC236}">
                <a16:creationId xmlns:a16="http://schemas.microsoft.com/office/drawing/2014/main" id="{BA04F613-04D4-4143-85B4-3BD7949805B4}"/>
              </a:ext>
            </a:extLst>
          </p:cNvPr>
          <p:cNvSpPr txBox="1"/>
          <p:nvPr/>
        </p:nvSpPr>
        <p:spPr>
          <a:xfrm>
            <a:off x="854436" y="4676419"/>
            <a:ext cx="7467049" cy="461665"/>
          </a:xfrm>
          <a:prstGeom prst="rect">
            <a:avLst/>
          </a:prstGeom>
          <a:noFill/>
        </p:spPr>
        <p:txBody>
          <a:bodyPr wrap="square" rtlCol="0">
            <a:spAutoFit/>
          </a:bodyPr>
          <a:lstStyle/>
          <a:p>
            <a:pPr>
              <a:spcAft>
                <a:spcPts val="2400"/>
              </a:spcAft>
            </a:pPr>
            <a:r>
              <a:rPr lang="en-US" sz="2400" i="1" dirty="0">
                <a:solidFill>
                  <a:schemeClr val="bg1"/>
                </a:solidFill>
                <a:latin typeface="Georgia" panose="02040502050405020303" pitchFamily="18" charset="0"/>
                <a:cs typeface="Gotham Light"/>
              </a:rPr>
              <a:t>* A plan is a reference point for change</a:t>
            </a:r>
          </a:p>
        </p:txBody>
      </p:sp>
      <p:pic>
        <p:nvPicPr>
          <p:cNvPr id="3" name="Picture 2">
            <a:extLst>
              <a:ext uri="{FF2B5EF4-FFF2-40B4-BE49-F238E27FC236}">
                <a16:creationId xmlns:a16="http://schemas.microsoft.com/office/drawing/2014/main" id="{723E546B-8077-E445-8550-23AC22390AC7}"/>
              </a:ext>
            </a:extLst>
          </p:cNvPr>
          <p:cNvPicPr>
            <a:picLocks noChangeAspect="1"/>
          </p:cNvPicPr>
          <p:nvPr/>
        </p:nvPicPr>
        <p:blipFill>
          <a:blip r:embed="rId3"/>
          <a:stretch>
            <a:fillRect/>
          </a:stretch>
        </p:blipFill>
        <p:spPr>
          <a:xfrm>
            <a:off x="7803772" y="682389"/>
            <a:ext cx="457200" cy="457200"/>
          </a:xfrm>
          <a:prstGeom prst="rect">
            <a:avLst/>
          </a:prstGeom>
        </p:spPr>
      </p:pic>
    </p:spTree>
    <p:extLst>
      <p:ext uri="{BB962C8B-B14F-4D97-AF65-F5344CB8AC3E}">
        <p14:creationId xmlns:p14="http://schemas.microsoft.com/office/powerpoint/2010/main" val="3351175487"/>
      </p:ext>
    </p:extLst>
  </p:cSld>
  <p:clrMapOvr>
    <a:masterClrMapping/>
  </p:clrMapOvr>
</p:sld>
</file>

<file path=ppt/theme/theme1.xml><?xml version="1.0" encoding="utf-8"?>
<a:theme xmlns:a="http://schemas.openxmlformats.org/drawingml/2006/main" name="Office Theme">
  <a:themeElements>
    <a:clrScheme name="The SPARK Experience">
      <a:dk1>
        <a:srgbClr val="000000"/>
      </a:dk1>
      <a:lt1>
        <a:srgbClr val="FFFFFF"/>
      </a:lt1>
      <a:dk2>
        <a:srgbClr val="3F5877"/>
      </a:dk2>
      <a:lt2>
        <a:srgbClr val="818285"/>
      </a:lt2>
      <a:accent1>
        <a:srgbClr val="F17030"/>
      </a:accent1>
      <a:accent2>
        <a:srgbClr val="FCB924"/>
      </a:accent2>
      <a:accent3>
        <a:srgbClr val="0D3B3C"/>
      </a:accent3>
      <a:accent4>
        <a:srgbClr val="F9D27B"/>
      </a:accent4>
      <a:accent5>
        <a:srgbClr val="0D7579"/>
      </a:accent5>
      <a:accent6>
        <a:srgbClr val="6383A5"/>
      </a:accent6>
      <a:hlink>
        <a:srgbClr val="FEFFFF"/>
      </a:hlink>
      <a:folHlink>
        <a:srgbClr val="FFFFF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5F929366EB434BA420FE105DADDE65" ma:contentTypeVersion="6" ma:contentTypeDescription="Create a new document." ma:contentTypeScope="" ma:versionID="d4768a1eb7942f3283cc898ae7e9be87">
  <xsd:schema xmlns:xsd="http://www.w3.org/2001/XMLSchema" xmlns:xs="http://www.w3.org/2001/XMLSchema" xmlns:p="http://schemas.microsoft.com/office/2006/metadata/properties" xmlns:ns2="4313ef5c-2d6b-4e05-949e-4ce55d1a6e27" xmlns:ns3="24950cda-852f-4718-a154-e9d8c0703dba" targetNamespace="http://schemas.microsoft.com/office/2006/metadata/properties" ma:root="true" ma:fieldsID="6d977ed87ba1cd398de87b7f760ec062" ns2:_="" ns3:_="">
    <xsd:import namespace="4313ef5c-2d6b-4e05-949e-4ce55d1a6e27"/>
    <xsd:import namespace="24950cda-852f-4718-a154-e9d8c0703d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3ef5c-2d6b-4e05-949e-4ce55d1a6e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950cda-852f-4718-a154-e9d8c0703d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569EC4-6465-4F2E-A679-0F5BEBC19FCE}">
  <ds:schemaRefs>
    <ds:schemaRef ds:uri="http://schemas.microsoft.com/sharepoint/v3/contenttype/forms"/>
  </ds:schemaRefs>
</ds:datastoreItem>
</file>

<file path=customXml/itemProps2.xml><?xml version="1.0" encoding="utf-8"?>
<ds:datastoreItem xmlns:ds="http://schemas.openxmlformats.org/officeDocument/2006/customXml" ds:itemID="{EE98EBBF-4013-47CA-9419-6A783EA66D5B}">
  <ds:schemaRefs>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terms/"/>
    <ds:schemaRef ds:uri="24950cda-852f-4718-a154-e9d8c0703dba"/>
    <ds:schemaRef ds:uri="4313ef5c-2d6b-4e05-949e-4ce55d1a6e27"/>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B97E337-DC92-4BF6-9CD3-2BAFE99DF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3ef5c-2d6b-4e05-949e-4ce55d1a6e27"/>
    <ds:schemaRef ds:uri="24950cda-852f-4718-a154-e9d8c0703d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10232</TotalTime>
  <Words>2005</Words>
  <Application>Microsoft Macintosh PowerPoint</Application>
  <PresentationFormat>On-screen Show (4:3)</PresentationFormat>
  <Paragraphs>115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Georgia</vt:lpstr>
      <vt:lpstr>Gotham Light</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Jena Persico</dc:creator>
  <cp:lastModifiedBy>Microsoft Office User</cp:lastModifiedBy>
  <cp:revision>315</cp:revision>
  <cp:lastPrinted>2018-02-15T10:07:03Z</cp:lastPrinted>
  <dcterms:created xsi:type="dcterms:W3CDTF">2017-01-09T19:08:32Z</dcterms:created>
  <dcterms:modified xsi:type="dcterms:W3CDTF">2018-02-20T17:02:51Z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0x010100E35F929366EB434BA420FE105DADDE65</vt:lpwstr>
  </property>
</Properties>
</file>